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8" r:id="rId3"/>
    <p:sldId id="272" r:id="rId4"/>
    <p:sldId id="273" r:id="rId5"/>
    <p:sldId id="276" r:id="rId6"/>
    <p:sldId id="277" r:id="rId7"/>
    <p:sldId id="258" r:id="rId8"/>
    <p:sldId id="274" r:id="rId9"/>
    <p:sldId id="269" r:id="rId10"/>
    <p:sldId id="268" r:id="rId11"/>
    <p:sldId id="275" r:id="rId12"/>
    <p:sldId id="267" r:id="rId13"/>
    <p:sldId id="257" r:id="rId14"/>
    <p:sldId id="259" r:id="rId15"/>
    <p:sldId id="260" r:id="rId16"/>
    <p:sldId id="262" r:id="rId17"/>
    <p:sldId id="261" r:id="rId18"/>
    <p:sldId id="263" r:id="rId19"/>
    <p:sldId id="270" r:id="rId20"/>
    <p:sldId id="271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AC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6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1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32E54-5AC6-4F09-B684-2F1E1EE0D81F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80998-C6A0-47D8-B5B9-AA29B0D624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23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80998-C6A0-47D8-B5B9-AA29B0D624F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836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80998-C6A0-47D8-B5B9-AA29B0D624F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726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B1E61-5E7B-E441-779F-AC97284245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5B7F037-2B38-011E-4916-E8FA19DABC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4069EDD-A23A-FB2B-B7B1-2AC9D9E004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5B2033-32FC-8D26-C8F1-D5DABF3423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80998-C6A0-47D8-B5B9-AA29B0D624F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126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96506-AAAE-49F0-736E-089AE01487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B2F2895-59B0-D3E3-224B-9D95372E0B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E81E752-58FC-5123-EDB8-4FE19F436F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E0651C-9B08-C64C-2159-0538EB1C97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80998-C6A0-47D8-B5B9-AA29B0D624F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24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7">
            <a:extLst>
              <a:ext uri="{FF2B5EF4-FFF2-40B4-BE49-F238E27FC236}">
                <a16:creationId xmlns:a16="http://schemas.microsoft.com/office/drawing/2014/main" id="{2D486520-6677-7C3C-0F53-EC0D801B41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73335" y="136525"/>
            <a:ext cx="4948238" cy="295737"/>
          </a:xfrm>
          <a:prstGeom prst="rect">
            <a:avLst/>
          </a:prstGeom>
        </p:spPr>
        <p:txBody>
          <a:bodyPr/>
          <a:lstStyle>
            <a:lvl1pPr>
              <a:buNone/>
              <a:defRPr sz="1400"/>
            </a:lvl1pPr>
          </a:lstStyle>
          <a:p>
            <a:pPr lvl="0"/>
            <a:endParaRPr lang="ko-KR" altLang="en-US" dirty="0"/>
          </a:p>
        </p:txBody>
      </p:sp>
      <p:sp>
        <p:nvSpPr>
          <p:cNvPr id="11" name="텍스트 개체 틀 7">
            <a:extLst>
              <a:ext uri="{FF2B5EF4-FFF2-40B4-BE49-F238E27FC236}">
                <a16:creationId xmlns:a16="http://schemas.microsoft.com/office/drawing/2014/main" id="{FA76DC7D-EEA5-4A15-639B-AEEF18D334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252" y="563245"/>
            <a:ext cx="6001788" cy="295737"/>
          </a:xfrm>
          <a:prstGeom prst="rect">
            <a:avLst/>
          </a:prstGeom>
        </p:spPr>
        <p:txBody>
          <a:bodyPr/>
          <a:lstStyle>
            <a:lvl1pPr>
              <a:buNone/>
              <a:defRPr sz="1400" b="1">
                <a:solidFill>
                  <a:schemeClr val="accent1"/>
                </a:solidFill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677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7D4D7C-B0E2-84A8-EEA8-BB4E561EB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5D92047-9CCB-38B4-608E-B3C0E7D52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1FE39F-32DD-98E4-BE9C-3363CCFEEA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D89536-A3C2-4D5F-A68A-E1EE62F0B287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0BA544-7C16-58AA-1DD8-6BB4608ED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E76275-9F32-113C-85CC-3EE606431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8DB7F-339B-4FCC-8C5A-E537C74358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88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17FF1AC-26AF-69CF-3970-92B247C8D8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BD6FD8-04B2-1AE3-B66C-25D1E77F9B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DA2733-2EE5-E1E7-5DE3-3D9E5AA59D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D89536-A3C2-4D5F-A68A-E1EE62F0B287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1800EE-518B-4CE0-C0D2-6B1D02376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7317DF-D1A5-BC7F-89C1-C7EB722F8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8DB7F-339B-4FCC-8C5A-E537C74358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246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9862F8B-05AD-C94C-76E0-D38A189755E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716118541"/>
              </p:ext>
            </p:extLst>
          </p:nvPr>
        </p:nvGraphicFramePr>
        <p:xfrm>
          <a:off x="286326" y="769541"/>
          <a:ext cx="11052234" cy="580507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47274">
                  <a:extLst>
                    <a:ext uri="{9D8B030D-6E8A-4147-A177-3AD203B41FA5}">
                      <a16:colId xmlns:a16="http://schemas.microsoft.com/office/drawing/2014/main" val="1895653383"/>
                    </a:ext>
                  </a:extLst>
                </a:gridCol>
                <a:gridCol w="9204960">
                  <a:extLst>
                    <a:ext uri="{9D8B030D-6E8A-4147-A177-3AD203B41FA5}">
                      <a16:colId xmlns:a16="http://schemas.microsoft.com/office/drawing/2014/main" val="2355376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매뉴얼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방침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목표</a:t>
                      </a:r>
                    </a:p>
                  </a:txBody>
                  <a:tcPr anchor="ctr"/>
                </a:tc>
                <a:tc rowSpan="13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매뉴얼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방침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목표 </a:t>
                      </a:r>
                      <a:r>
                        <a:rPr lang="en-US" altLang="ko-KR" sz="1400" dirty="0"/>
                        <a:t>– </a:t>
                      </a:r>
                      <a:r>
                        <a:rPr lang="ko-KR" altLang="en-US" sz="1400" dirty="0"/>
                        <a:t>다시 중분류로 매뉴얼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방침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목표로 보여지며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방침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목표만 이미지로 스크린에 </a:t>
                      </a:r>
                      <a:r>
                        <a:rPr lang="ko-KR" altLang="en-US" sz="1400" dirty="0" err="1"/>
                        <a:t>쏴주고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매뉴얼만 클릭하여 기존</a:t>
                      </a:r>
                      <a:r>
                        <a:rPr lang="en-US" altLang="ko-KR" sz="1400" dirty="0"/>
                        <a:t>ERP</a:t>
                      </a:r>
                      <a:r>
                        <a:rPr lang="ko-KR" altLang="en-US" sz="1400" dirty="0"/>
                        <a:t>화면으로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링크</a:t>
                      </a:r>
                      <a:r>
                        <a:rPr lang="en-US" altLang="ko-KR" sz="1400" dirty="0"/>
                        <a:t>) </a:t>
                      </a:r>
                      <a:r>
                        <a:rPr lang="ko-KR" altLang="en-US" sz="1400" dirty="0"/>
                        <a:t>연결합니다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대시보드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지도</a:t>
                      </a:r>
                      <a:r>
                        <a:rPr lang="en-US" altLang="ko-KR" sz="1400" dirty="0"/>
                        <a:t>) – </a:t>
                      </a:r>
                      <a:r>
                        <a:rPr lang="ko-KR" altLang="en-US" sz="1400" dirty="0"/>
                        <a:t>현장개설 및 준공관리 연계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현장별 지도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기능인 위치 확인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 err="1"/>
                        <a:t>출역기능인</a:t>
                      </a:r>
                      <a:r>
                        <a:rPr lang="ko-KR" altLang="en-US" sz="1400" dirty="0"/>
                        <a:t> 리스트</a:t>
                      </a:r>
                      <a:endParaRPr lang="en-US" altLang="ko-KR" sz="1400" dirty="0"/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전사모니터링 </a:t>
                      </a:r>
                      <a:r>
                        <a:rPr lang="en-US" altLang="ko-KR" sz="1400" dirty="0"/>
                        <a:t>– </a:t>
                      </a:r>
                      <a:r>
                        <a:rPr lang="ko-KR" altLang="en-US" sz="1400" dirty="0"/>
                        <a:t>모니터링 </a:t>
                      </a:r>
                      <a:r>
                        <a:rPr lang="ko-KR" altLang="en-US" sz="1400" dirty="0" err="1"/>
                        <a:t>이행률이</a:t>
                      </a:r>
                      <a:r>
                        <a:rPr lang="ko-KR" altLang="en-US" sz="1400" dirty="0"/>
                        <a:t> 반기에 한 번 종합점수로 반영됩니다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공지사항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단체문자 모두 현장 </a:t>
                      </a:r>
                      <a:r>
                        <a:rPr lang="ko-KR" altLang="en-US" sz="1400" dirty="0" err="1"/>
                        <a:t>기능인에게까지</a:t>
                      </a:r>
                      <a:r>
                        <a:rPr lang="ko-KR" altLang="en-US" sz="1400" dirty="0"/>
                        <a:t> </a:t>
                      </a:r>
                      <a:r>
                        <a:rPr lang="ko-KR" altLang="en-US" sz="1400" dirty="0" err="1"/>
                        <a:t>전송가능하며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전송 대상 선택이 가능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예산편성은 매년 말 차년도 예산을 편성하여 저장하고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사용금액을 편성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계획</a:t>
                      </a:r>
                      <a:r>
                        <a:rPr lang="en-US" altLang="ko-KR" sz="1400" dirty="0"/>
                        <a:t>)</a:t>
                      </a:r>
                      <a:r>
                        <a:rPr lang="ko-KR" altLang="en-US" sz="1400" dirty="0"/>
                        <a:t>한 예산 아래에 집행실적으로 기입하여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계획대비 집행율을 볼 수 있습니다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사고 보고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분석 </a:t>
                      </a:r>
                      <a:r>
                        <a:rPr lang="en-US" altLang="ko-KR" sz="1400" dirty="0"/>
                        <a:t>– 2</a:t>
                      </a:r>
                      <a:r>
                        <a:rPr lang="ko-KR" altLang="en-US" sz="1400" dirty="0"/>
                        <a:t>개의 중메뉴로 나뉘며</a:t>
                      </a:r>
                      <a:r>
                        <a:rPr lang="en-US" altLang="ko-KR" sz="1400" dirty="0"/>
                        <a:t>, “</a:t>
                      </a:r>
                      <a:r>
                        <a:rPr lang="ko-KR" altLang="en-US" sz="1400" dirty="0"/>
                        <a:t>사고보고</a:t>
                      </a:r>
                      <a:r>
                        <a:rPr lang="en-US" altLang="ko-KR" sz="1400" dirty="0"/>
                        <a:t>＂</a:t>
                      </a:r>
                      <a:r>
                        <a:rPr lang="ko-KR" altLang="en-US" sz="1400" dirty="0"/>
                        <a:t>는 현장의 사고보고 내용이 취합됩니다</a:t>
                      </a:r>
                      <a:r>
                        <a:rPr lang="en-US" altLang="ko-KR" sz="1400" dirty="0"/>
                        <a:t>. </a:t>
                      </a:r>
                      <a:r>
                        <a:rPr lang="ko-KR" altLang="en-US" sz="1400" dirty="0"/>
                        <a:t>사고분석은 취합된 사고보고서에서의 정보를 받아 항목마다의 </a:t>
                      </a:r>
                      <a:r>
                        <a:rPr lang="en-US" altLang="ko-KR" sz="1400" dirty="0"/>
                        <a:t>sort </a:t>
                      </a:r>
                      <a:r>
                        <a:rPr lang="ko-KR" altLang="en-US" sz="1400" dirty="0"/>
                        <a:t>기능으로 통계 분석할 수 있습니다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의견청취관리대장은 현장의 기능인이 작업중지권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위험요인 등을 신고하면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본사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해당현장의 관리자에게 전송되어 평가하고 적합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부적합을 결정하도록 합니다</a:t>
                      </a:r>
                      <a:r>
                        <a:rPr lang="en-US" altLang="ko-KR" sz="1400" dirty="0"/>
                        <a:t>. </a:t>
                      </a:r>
                      <a:r>
                        <a:rPr lang="ko-KR" altLang="en-US" sz="1400" dirty="0"/>
                        <a:t>추후 적합 판정을 받은 기능인 중 정기적으로 포상을 실시</a:t>
                      </a:r>
                      <a:r>
                        <a:rPr lang="en-US" altLang="ko-KR" sz="1400" dirty="0"/>
                        <a:t>.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위험성평가 </a:t>
                      </a:r>
                      <a:r>
                        <a:rPr lang="en-US" altLang="ko-KR" sz="1400" dirty="0"/>
                        <a:t>D/B</a:t>
                      </a:r>
                      <a:r>
                        <a:rPr lang="ko-KR" altLang="en-US" sz="1400" dirty="0"/>
                        <a:t>는 각 현장별로 위험성평가의 </a:t>
                      </a:r>
                      <a:r>
                        <a:rPr lang="ko-KR" altLang="en-US" sz="1400"/>
                        <a:t>위험요인을 명일작업일보 작성 시 자동으로</a:t>
                      </a:r>
                      <a:endParaRPr lang="en-US" altLang="ko-KR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4184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대시보드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지도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027977"/>
                  </a:ext>
                </a:extLst>
              </a:tr>
              <a:tr h="420321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400" dirty="0"/>
                        <a:t>전사모니터링</a:t>
                      </a:r>
                      <a:endParaRPr lang="ko-KR" altLang="en-US" sz="2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008513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공지사항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단체문자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5746316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예산 편성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집행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18725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사고 보고 </a:t>
                      </a:r>
                      <a:r>
                        <a:rPr lang="en-US" altLang="ko-KR" sz="1400" dirty="0"/>
                        <a:t>/ </a:t>
                      </a:r>
                      <a:r>
                        <a:rPr lang="ko-KR" altLang="en-US" sz="1400" dirty="0"/>
                        <a:t>분석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2766049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의견청취관리대장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815315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위험성평가 </a:t>
                      </a:r>
                      <a:r>
                        <a:rPr lang="en-US" altLang="ko-KR" sz="1400" dirty="0"/>
                        <a:t>D/B</a:t>
                      </a:r>
                      <a:endParaRPr lang="ko-KR" altLang="en-US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9453284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안전관계자 통계분석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55045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/>
                        <a:t>점검 계획 캘린더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107454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현장 정보</a:t>
                      </a:r>
                      <a:r>
                        <a:rPr lang="en-US" altLang="ko-KR" sz="1400" dirty="0"/>
                        <a:t>(sort)</a:t>
                      </a:r>
                      <a:endParaRPr lang="ko-KR" altLang="en-US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342988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기능인 등급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안</a:t>
                      </a:r>
                      <a:r>
                        <a:rPr lang="en-US" altLang="ko-KR" sz="1400" dirty="0"/>
                        <a:t>,</a:t>
                      </a:r>
                      <a:r>
                        <a:rPr lang="ko-KR" altLang="en-US" sz="1400" dirty="0"/>
                        <a:t>품</a:t>
                      </a:r>
                      <a:r>
                        <a:rPr lang="en-US" altLang="ko-KR" sz="1400" dirty="0"/>
                        <a:t>)</a:t>
                      </a:r>
                      <a:endParaRPr lang="ko-KR" altLang="en-US" sz="14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400243"/>
                  </a:ext>
                </a:extLst>
              </a:tr>
              <a:tr h="46442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/>
                        <a:t>부현포인트 현황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7914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6348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A38EF7-CEF4-5391-2BDD-533F7DB18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2722C7-70A8-6723-5896-A9910B797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8C088F-9895-9277-BB9B-9303E27A0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D89536-A3C2-4D5F-A68A-E1EE62F0B287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CA6B1B-FEBA-4365-6D48-66762ECCA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DCD800-86E4-FB9C-CF23-908873140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8DB7F-339B-4FCC-8C5A-E537C74358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918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5E2965-FD40-F5FA-E727-7A9D35524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DD30B8-8368-6813-FE34-30B928BBAD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3A3125-874A-D29C-BB06-400A88B720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A6710C-0B40-2C76-70F8-69402824A3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D89536-A3C2-4D5F-A68A-E1EE62F0B287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EDD78F-50F4-092D-87F9-ED5CA65BD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C75D926-A989-9E3A-DC8B-965BB8BD5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8DB7F-339B-4FCC-8C5A-E537C74358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6611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24D4CA-CF33-74EB-ED90-413EC3D4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D1FD62-F0F3-C3E2-9AC9-0BD6A970B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C3E99C-8485-1553-9E4F-2608F07AB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844AA40-C8E7-25C2-2444-92BB82A90A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728AC3-4B24-37F5-CADE-21D4283D3F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D871268-C2BF-F708-CA2D-426282973C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D89536-A3C2-4D5F-A68A-E1EE62F0B287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64C61F0-346B-3397-FA1A-5EBB89401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000FAC-5496-A45C-FDC2-6BC27C85C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8DB7F-339B-4FCC-8C5A-E537C74358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564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B84474-5A42-F516-36F1-83DF187DB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3FA3A5F-46D8-18EC-531A-3CB1B436DE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D89536-A3C2-4D5F-A68A-E1EE62F0B287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D29BC1-1CA0-D712-F5B6-4A05EE15C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B31779-B0A6-46FA-C73D-199EEEDC1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8DB7F-339B-4FCC-8C5A-E537C74358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298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F1DE0FD-B43C-766F-41EE-6AD5A38E4B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D89536-A3C2-4D5F-A68A-E1EE62F0B287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5C95252-26C0-0D43-DE48-7F0882C01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7354C8-836A-91D7-CC4B-05998B032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8DB7F-339B-4FCC-8C5A-E537C74358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965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544682-3B1E-25E2-5250-44449E475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219131-0546-5ABE-118B-0E2AC35B0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0D378B-8E15-49B0-B7A4-B835CA405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7958F2-CEA7-5E48-F75A-F9E3A61138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D89536-A3C2-4D5F-A68A-E1EE62F0B287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5F7B61-9F04-EF2A-8CED-AE2D9EAE8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4DEC6E-023A-0DB1-39D1-7C87F566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8DB7F-339B-4FCC-8C5A-E537C74358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4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B2B464-A479-EC12-2A44-0382D46EA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F982EB-F8BA-42DB-0B1A-936B94C33B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B1442C-F67F-7089-879D-CF3A188AB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D9DA96-2564-8885-B579-2F8CF0CF60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D89536-A3C2-4D5F-A68A-E1EE62F0B287}" type="datetimeFigureOut">
              <a:rPr lang="ko-KR" altLang="en-US" smtClean="0"/>
              <a:t>2026-01-02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01DA0C-1312-4443-C974-A06B02AD6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B974E4-B60C-2F2F-D9D5-236B76B0A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48DB7F-339B-4FCC-8C5A-E537C74358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760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8403733-53D0-02A4-888B-12D2F116B8EC}"/>
              </a:ext>
            </a:extLst>
          </p:cNvPr>
          <p:cNvSpPr txBox="1"/>
          <p:nvPr userDrawn="1"/>
        </p:nvSpPr>
        <p:spPr>
          <a:xfrm>
            <a:off x="0" y="0"/>
            <a:ext cx="6097384" cy="474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0" algn="just" fontAlgn="base" latinLnBrk="1">
              <a:lnSpc>
                <a:spcPct val="160000"/>
              </a:lnSpc>
              <a:buNone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부현전기 안전보건플랫폼 구축</a:t>
            </a:r>
            <a:endParaRPr lang="ko-KR" altLang="en-US" sz="12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99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701E21-6EBE-D572-EABF-686B23164E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BAC85F-14DC-0B52-164C-6C7B4649B3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메인 </a:t>
            </a:r>
            <a:r>
              <a:rPr lang="ko-KR" altLang="en-US" dirty="0" err="1"/>
              <a:t>홈화면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 대시보드</a:t>
            </a:r>
          </a:p>
        </p:txBody>
      </p:sp>
    </p:spTree>
    <p:extLst>
      <p:ext uri="{BB962C8B-B14F-4D97-AF65-F5344CB8AC3E}">
        <p14:creationId xmlns:p14="http://schemas.microsoft.com/office/powerpoint/2010/main" val="2132389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97A5FE-EB9F-F121-3BFC-437DB5B52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1E044FC-F819-E243-1075-64AFFA257455}"/>
              </a:ext>
            </a:extLst>
          </p:cNvPr>
          <p:cNvSpPr txBox="1"/>
          <p:nvPr/>
        </p:nvSpPr>
        <p:spPr>
          <a:xfrm>
            <a:off x="33252" y="865941"/>
            <a:ext cx="118959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ko-KR" altLang="en-US" b="1" dirty="0"/>
              <a:t>통신 불통 시</a:t>
            </a:r>
            <a:r>
              <a:rPr lang="en-US" altLang="ko-KR" b="1" dirty="0"/>
              <a:t>:</a:t>
            </a:r>
            <a:r>
              <a:rPr lang="ko-KR" altLang="en-US" dirty="0"/>
              <a:t> 작업 데이터 앱 내</a:t>
            </a:r>
            <a:r>
              <a:rPr lang="en-US" altLang="ko-KR" dirty="0"/>
              <a:t>(</a:t>
            </a:r>
            <a:r>
              <a:rPr lang="ko-KR" altLang="en-US" dirty="0"/>
              <a:t>로컬</a:t>
            </a:r>
            <a:r>
              <a:rPr lang="en-US" altLang="ko-KR" dirty="0"/>
              <a:t>) </a:t>
            </a:r>
            <a:r>
              <a:rPr lang="ko-KR" altLang="en-US" dirty="0"/>
              <a:t>임시 저장</a:t>
            </a:r>
          </a:p>
          <a:p>
            <a:r>
              <a:rPr lang="ko-KR" altLang="en-US" b="1" dirty="0"/>
              <a:t>통신 연결 시</a:t>
            </a:r>
            <a:r>
              <a:rPr lang="en-US" altLang="ko-KR" b="1" dirty="0"/>
              <a:t>:</a:t>
            </a:r>
            <a:r>
              <a:rPr lang="ko-KR" altLang="en-US" dirty="0"/>
              <a:t> 네트워크 연결 즉시 서버와 자동 동기화 </a:t>
            </a:r>
            <a:r>
              <a:rPr lang="en-US" altLang="ko-KR" dirty="0"/>
              <a:t>(</a:t>
            </a:r>
            <a:r>
              <a:rPr lang="ko-KR" altLang="en-US" dirty="0"/>
              <a:t>로컬로 저장된 시간 기록</a:t>
            </a:r>
            <a:r>
              <a:rPr lang="en-US" altLang="ko-KR" dirty="0"/>
              <a:t>)</a:t>
            </a:r>
            <a:endParaRPr lang="ko-KR" altLang="en-US" dirty="0"/>
          </a:p>
          <a:p>
            <a:r>
              <a:rPr lang="ko-KR" altLang="en-US" b="1" dirty="0"/>
              <a:t>필수 기능</a:t>
            </a:r>
            <a:r>
              <a:rPr lang="en-US" altLang="ko-KR" b="1" dirty="0"/>
              <a:t>:</a:t>
            </a:r>
            <a:r>
              <a:rPr lang="ko-KR" altLang="en-US" dirty="0"/>
              <a:t> 끊김 없는 안전 관리 데이터 확보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EADCD6-A9ED-764A-4C94-D4D0E9F73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66" b="14531"/>
          <a:stretch>
            <a:fillRect/>
          </a:stretch>
        </p:blipFill>
        <p:spPr>
          <a:xfrm>
            <a:off x="1973705" y="1754326"/>
            <a:ext cx="8244590" cy="5103674"/>
          </a:xfrm>
          <a:prstGeom prst="rect">
            <a:avLst/>
          </a:prstGeo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7FA0B4-7FEC-DB09-3F68-7C30855531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  <a:p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EC6F0D7-296D-07F6-08F4-1DDA264B2C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오프라인 모드 </a:t>
            </a:r>
            <a:r>
              <a:rPr lang="en-US" altLang="ko-KR" dirty="0"/>
              <a:t>(</a:t>
            </a:r>
            <a:r>
              <a:rPr lang="ko-KR" altLang="en-US" dirty="0"/>
              <a:t>통신 음영지역 대응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6611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E5036C-D749-9DD6-67E5-EA16D7C39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FAD1C82-1A5F-A7DE-6E6B-960EF3F240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B1AA5019-3122-5D1E-2F5F-6DD9B5750F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/>
              <a:t>선임 등 관리</a:t>
            </a:r>
          </a:p>
        </p:txBody>
      </p:sp>
    </p:spTree>
    <p:extLst>
      <p:ext uri="{BB962C8B-B14F-4D97-AF65-F5344CB8AC3E}">
        <p14:creationId xmlns:p14="http://schemas.microsoft.com/office/powerpoint/2010/main" val="2138893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15127-3D8A-1C17-3781-534833AC7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8A92904-3F7E-604D-8A3E-87E4447A1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550" y="3305770"/>
            <a:ext cx="6315074" cy="35522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61F0DF-EC13-3861-1AE7-96D0DFB49FC5}"/>
              </a:ext>
            </a:extLst>
          </p:cNvPr>
          <p:cNvSpPr txBox="1"/>
          <p:nvPr/>
        </p:nvSpPr>
        <p:spPr>
          <a:xfrm>
            <a:off x="2500" y="1047115"/>
            <a:ext cx="121895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ko-KR" altLang="en-US" b="1" dirty="0"/>
              <a:t>현실적 모니터링 체계</a:t>
            </a:r>
            <a:endParaRPr lang="ko-KR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초기 운영</a:t>
            </a:r>
            <a:r>
              <a:rPr lang="en-US" altLang="ko-KR" b="1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'</a:t>
            </a:r>
            <a:r>
              <a:rPr lang="ko-KR" altLang="en-US" dirty="0"/>
              <a:t>월간 모니터링</a:t>
            </a:r>
            <a:r>
              <a:rPr lang="en-US" altLang="ko-KR" dirty="0"/>
              <a:t>' </a:t>
            </a:r>
            <a:r>
              <a:rPr lang="ko-KR" altLang="en-US" dirty="0"/>
              <a:t>위주로 시작 </a:t>
            </a:r>
            <a:r>
              <a:rPr lang="en-US" altLang="ko-KR" dirty="0"/>
              <a:t>(</a:t>
            </a:r>
            <a:r>
              <a:rPr lang="ko-KR" altLang="en-US" dirty="0"/>
              <a:t>추후 일일 전환 고려</a:t>
            </a:r>
            <a:r>
              <a:rPr lang="en-US" altLang="ko-KR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대시보드</a:t>
            </a:r>
            <a:r>
              <a:rPr lang="en-US" altLang="ko-KR" b="1" dirty="0"/>
              <a:t>:</a:t>
            </a:r>
            <a:r>
              <a:rPr lang="ko-KR" altLang="en-US" dirty="0"/>
              <a:t> 전 현장 필수 서류 작성 현황을 한눈에 파악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알림 기능</a:t>
            </a:r>
            <a:r>
              <a:rPr lang="en-US" altLang="ko-KR" b="1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미작성</a:t>
            </a:r>
            <a:r>
              <a:rPr lang="ko-KR" altLang="en-US" dirty="0"/>
              <a:t> 서류 발생 시 즉시 알림</a:t>
            </a:r>
            <a:r>
              <a:rPr lang="en-US" altLang="ko-KR" dirty="0"/>
              <a:t>(Red Badge) </a:t>
            </a:r>
            <a:r>
              <a:rPr lang="ko-KR" altLang="en-US" dirty="0"/>
              <a:t>제공</a:t>
            </a:r>
          </a:p>
          <a:p>
            <a:pPr>
              <a:buNone/>
            </a:pPr>
            <a:endParaRPr lang="en-US" altLang="ko-KR" b="1" dirty="0"/>
          </a:p>
          <a:p>
            <a:pPr>
              <a:buNone/>
            </a:pPr>
            <a:r>
              <a:rPr lang="ko-KR" altLang="en-US" b="1" dirty="0"/>
              <a:t>주기별 필수 서류 등록</a:t>
            </a:r>
            <a:r>
              <a:rPr lang="en-US" altLang="ko-KR" b="1" dirty="0"/>
              <a:t>/</a:t>
            </a:r>
            <a:r>
              <a:rPr lang="ko-KR" altLang="en-US" b="1" dirty="0"/>
              <a:t>승인 시스템</a:t>
            </a:r>
            <a:endParaRPr lang="ko-KR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프로세스</a:t>
            </a:r>
            <a:r>
              <a:rPr lang="en-US" altLang="ko-KR" b="1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[</a:t>
            </a:r>
            <a:r>
              <a:rPr lang="ko-KR" altLang="en-US" dirty="0"/>
              <a:t>현장 업로드</a:t>
            </a:r>
            <a:r>
              <a:rPr lang="en-US" altLang="ko-KR" dirty="0"/>
              <a:t>] → [</a:t>
            </a:r>
            <a:r>
              <a:rPr lang="ko-KR" altLang="en-US" dirty="0"/>
              <a:t>클라우드</a:t>
            </a:r>
            <a:r>
              <a:rPr lang="en-US" altLang="ko-KR" dirty="0"/>
              <a:t>] → [</a:t>
            </a:r>
            <a:r>
              <a:rPr lang="ko-KR" altLang="en-US" dirty="0"/>
              <a:t>본사 승인</a:t>
            </a:r>
            <a:r>
              <a:rPr lang="en-US" altLang="ko-KR" dirty="0"/>
              <a:t>/</a:t>
            </a:r>
            <a:r>
              <a:rPr lang="ko-KR" altLang="en-US" dirty="0"/>
              <a:t>반려</a:t>
            </a:r>
            <a:r>
              <a:rPr lang="en-US" altLang="ko-KR" dirty="0"/>
              <a:t>]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법적 대응</a:t>
            </a:r>
            <a:r>
              <a:rPr lang="en-US" altLang="ko-KR" b="1" dirty="0"/>
              <a:t>:</a:t>
            </a:r>
            <a:r>
              <a:rPr lang="ko-KR" altLang="en-US" dirty="0"/>
              <a:t> 법정 필수 서류의 체계적 관리 및 이력 확보</a:t>
            </a:r>
          </a:p>
          <a:p>
            <a:pPr>
              <a:buNone/>
            </a:pPr>
            <a:endParaRPr lang="en-US" altLang="ko-KR" b="1" dirty="0"/>
          </a:p>
          <a:p>
            <a:pPr>
              <a:buNone/>
            </a:pPr>
            <a:r>
              <a:rPr lang="ko-KR" altLang="en-US" b="1" dirty="0"/>
              <a:t>고령 기능인 맞춤 </a:t>
            </a:r>
            <a:r>
              <a:rPr lang="en-US" altLang="ko-KR" b="1" dirty="0"/>
              <a:t>UI (UI/UX)</a:t>
            </a:r>
            <a:endParaRPr lang="ko-KR" alt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자동 식별</a:t>
            </a:r>
            <a:r>
              <a:rPr lang="en-US" altLang="ko-KR" b="1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60/70</a:t>
            </a:r>
            <a:r>
              <a:rPr lang="ko-KR" altLang="en-US" dirty="0"/>
              <a:t>세 이상 고령 기능인 로그인 시 자동 감지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전용 모드</a:t>
            </a:r>
            <a:r>
              <a:rPr lang="en-US" altLang="ko-KR" b="1" dirty="0"/>
              <a:t>:</a:t>
            </a:r>
            <a:r>
              <a:rPr lang="ko-KR" altLang="en-US" dirty="0"/>
              <a:t> 큰 글씨</a:t>
            </a:r>
            <a:r>
              <a:rPr lang="en-US" altLang="ko-KR" dirty="0"/>
              <a:t>, </a:t>
            </a:r>
            <a:r>
              <a:rPr lang="ko-KR" altLang="en-US" dirty="0"/>
              <a:t>쉬운 버튼으로 구성된 </a:t>
            </a:r>
            <a:r>
              <a:rPr lang="en-US" altLang="ko-KR" dirty="0"/>
              <a:t>'</a:t>
            </a:r>
            <a:r>
              <a:rPr lang="ko-KR" altLang="en-US" dirty="0"/>
              <a:t>어르신 모드</a:t>
            </a:r>
            <a:r>
              <a:rPr lang="en-US" altLang="ko-KR" dirty="0"/>
              <a:t>' </a:t>
            </a:r>
            <a:r>
              <a:rPr lang="ko-KR" altLang="en-US" dirty="0"/>
              <a:t>제공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ABA61A98-2112-CF1C-1444-8B81CA929F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  <a:p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3F8BEC2-0366-D5CA-33C1-9A1B36EA7C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모니터링 </a:t>
            </a:r>
            <a:r>
              <a:rPr lang="en-US" altLang="ko-KR" dirty="0"/>
              <a:t>&amp; 5. </a:t>
            </a:r>
            <a:r>
              <a:rPr lang="ko-KR" altLang="en-US" dirty="0"/>
              <a:t>서류 승인 </a:t>
            </a:r>
            <a:r>
              <a:rPr lang="en-US" altLang="ko-KR" dirty="0"/>
              <a:t>&amp; 6. </a:t>
            </a:r>
            <a:r>
              <a:rPr lang="ko-KR" altLang="en-US" dirty="0"/>
              <a:t>고령자 </a:t>
            </a:r>
            <a:r>
              <a:rPr lang="en-US" altLang="ko-KR" dirty="0"/>
              <a:t>UI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8645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8221F-BB10-97B9-E6D3-634D4F5DD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A9B28AA-8EEF-1708-E0FB-7583F818C9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551" y="0"/>
            <a:ext cx="8276897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87F2D2-2B52-2BFA-1282-FC1673CC9EE6}"/>
              </a:ext>
            </a:extLst>
          </p:cNvPr>
          <p:cNvSpPr txBox="1"/>
          <p:nvPr/>
        </p:nvSpPr>
        <p:spPr>
          <a:xfrm>
            <a:off x="303550" y="1099061"/>
            <a:ext cx="118884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사고보고서 데이터 입력 시, 해당 현장 익일 TBM(Tool </a:t>
            </a:r>
            <a:r>
              <a:rPr lang="ko-KR" altLang="en-US" dirty="0" err="1"/>
              <a:t>Box</a:t>
            </a:r>
            <a:r>
              <a:rPr lang="ko-KR" altLang="en-US" dirty="0"/>
              <a:t> </a:t>
            </a:r>
            <a:r>
              <a:rPr lang="ko-KR" altLang="en-US" dirty="0" err="1"/>
              <a:t>Meeting</a:t>
            </a:r>
            <a:r>
              <a:rPr lang="ko-KR" altLang="en-US" dirty="0"/>
              <a:t>) 자료로 자동 매칭 및 연동</a:t>
            </a:r>
          </a:p>
          <a:p>
            <a:r>
              <a:rPr lang="ko-KR" altLang="en-US" dirty="0"/>
              <a:t>6주 이상 중대 사고 발생 시, 위험성 평가 목록에 해당 위험 요인이 자동으로 등록되어 재발 방지 관리 강화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003123C6-509F-4961-B40F-26083E6379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2단계: 고도화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FFF23B87-62C2-8E69-3843-5015E40C76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사고보고서 &amp; </a:t>
            </a:r>
            <a:r>
              <a:rPr lang="en-US" altLang="ko-KR" dirty="0"/>
              <a:t>TBM</a:t>
            </a:r>
            <a:r>
              <a:rPr lang="ko-KR" altLang="en-US" dirty="0"/>
              <a:t>교육 연동</a:t>
            </a:r>
          </a:p>
        </p:txBody>
      </p:sp>
    </p:spTree>
    <p:extLst>
      <p:ext uri="{BB962C8B-B14F-4D97-AF65-F5344CB8AC3E}">
        <p14:creationId xmlns:p14="http://schemas.microsoft.com/office/powerpoint/2010/main" val="277788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7185E-98B7-71E3-ACC4-C2F84036F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3E6D5D-21D9-C74B-79B1-73BA4B7B81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17" b="31815"/>
          <a:stretch>
            <a:fillRect/>
          </a:stretch>
        </p:blipFill>
        <p:spPr>
          <a:xfrm>
            <a:off x="1909996" y="3064109"/>
            <a:ext cx="8919148" cy="34398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C71A91-43F4-43FE-24B2-29EA9C3C67F0}"/>
              </a:ext>
            </a:extLst>
          </p:cNvPr>
          <p:cNvSpPr txBox="1"/>
          <p:nvPr/>
        </p:nvSpPr>
        <p:spPr>
          <a:xfrm>
            <a:off x="2500" y="989965"/>
            <a:ext cx="12189500" cy="1943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작업 전 회의 기록의 디지털화 및 증빙 강화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ko-KR" altLang="en-US" sz="900" dirty="0"/>
          </a:p>
          <a:p>
            <a:pPr>
              <a:lnSpc>
                <a:spcPct val="150000"/>
              </a:lnSpc>
            </a:pPr>
            <a:r>
              <a:rPr lang="ko-KR" altLang="en-US" dirty="0"/>
              <a:t>작업 전 TBM(Tool </a:t>
            </a:r>
            <a:r>
              <a:rPr lang="ko-KR" altLang="en-US" dirty="0" err="1"/>
              <a:t>Box</a:t>
            </a:r>
            <a:r>
              <a:rPr lang="ko-KR" altLang="en-US" dirty="0"/>
              <a:t> </a:t>
            </a:r>
            <a:r>
              <a:rPr lang="ko-KR" altLang="en-US" dirty="0" err="1"/>
              <a:t>Meeting</a:t>
            </a:r>
            <a:r>
              <a:rPr lang="ko-KR" altLang="en-US" dirty="0"/>
              <a:t>) 회의 내용을 현장에서 음성으로 녹음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녹음된 음성 파일을 STT(</a:t>
            </a:r>
            <a:r>
              <a:rPr lang="ko-KR" altLang="en-US" dirty="0" err="1"/>
              <a:t>Speech-to-Text</a:t>
            </a:r>
            <a:r>
              <a:rPr lang="ko-KR" altLang="en-US" dirty="0"/>
              <a:t>) 기술을 통해 자동으로 텍스트로 변환 및 요약하여 저장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TBM 실시의 객관적인 증빙 자료로 활용하여 법적 대응력 강화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4A2D106-734F-5F61-AFC5-60A41D574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2단계: 고도화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4F2A2D24-75AF-D5C1-020D-C824AF838C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TBM 음성 녹음 및 자동 텍스트 변환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2049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55B9E-C985-3B9F-E82A-B328EFD51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23DC65-C61B-832B-3387-8727D505EC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52" t="30076" r="6883" b="31962"/>
          <a:stretch>
            <a:fillRect/>
          </a:stretch>
        </p:blipFill>
        <p:spPr>
          <a:xfrm>
            <a:off x="3473335" y="3236686"/>
            <a:ext cx="7484951" cy="36213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C5A87D-9FE4-A24B-37B3-7AE07D3A8FB6}"/>
              </a:ext>
            </a:extLst>
          </p:cNvPr>
          <p:cNvSpPr txBox="1"/>
          <p:nvPr/>
        </p:nvSpPr>
        <p:spPr>
          <a:xfrm>
            <a:off x="-30752" y="989965"/>
            <a:ext cx="12189500" cy="25317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기상 정보 연동을 통한 </a:t>
            </a:r>
            <a:r>
              <a:rPr lang="ko-KR" altLang="en-US" dirty="0" err="1"/>
              <a:t>선제적</a:t>
            </a:r>
            <a:r>
              <a:rPr lang="ko-KR" altLang="en-US" dirty="0"/>
              <a:t> 전기 안전 관리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핵심 기능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기상청 API 연동을 통해 날씨 데이터 수신 → 메인 서버에 저장 → 본사 지도상 색깔로 표시 → 해당 지역 현장 알림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우천 또는 고습도 상황 감지 시, 전기 공사에 특화된 감전 위험 </a:t>
            </a:r>
            <a:r>
              <a:rPr lang="ko-KR" altLang="en-US" b="1" dirty="0"/>
              <a:t>경고 알림을 현장에 자동 발송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(</a:t>
            </a:r>
            <a:r>
              <a:rPr lang="ko-KR" altLang="en-US" b="1" dirty="0"/>
              <a:t>폭우</a:t>
            </a:r>
            <a:r>
              <a:rPr lang="en-US" altLang="ko-KR" b="1" dirty="0"/>
              <a:t>, </a:t>
            </a:r>
            <a:r>
              <a:rPr lang="ko-KR" altLang="en-US" b="1" dirty="0"/>
              <a:t>폭설</a:t>
            </a:r>
            <a:r>
              <a:rPr lang="en-US" altLang="ko-KR" b="1" dirty="0"/>
              <a:t>, </a:t>
            </a:r>
            <a:r>
              <a:rPr lang="ko-KR" altLang="en-US" b="1" dirty="0"/>
              <a:t>폭염</a:t>
            </a:r>
            <a:r>
              <a:rPr lang="en-US" altLang="ko-KR" b="1" dirty="0"/>
              <a:t>, </a:t>
            </a:r>
            <a:r>
              <a:rPr lang="ko-KR" altLang="en-US" b="1" dirty="0"/>
              <a:t>한랭질환에 대한 경고 알림 포함</a:t>
            </a:r>
            <a:r>
              <a:rPr lang="en-US" altLang="ko-KR" b="1" dirty="0"/>
              <a:t>)</a:t>
            </a:r>
            <a:endParaRPr lang="ko-KR" altLang="en-US" b="1" dirty="0"/>
          </a:p>
          <a:p>
            <a:pPr>
              <a:lnSpc>
                <a:spcPct val="150000"/>
              </a:lnSpc>
            </a:pPr>
            <a:r>
              <a:rPr lang="ko-KR" altLang="en-US" dirty="0"/>
              <a:t>환경 변화에 따른 위험 상황을 예측하고 즉각적인 안전 조치 유도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1A486C7E-ED1D-FDBE-4365-B6F5016B5D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2단계: 고도화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7BA6FC82-9646-C12E-4D8E-19DA61CC6F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날씨/환경 연동 감전 주의 알림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7027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CFC28-D052-7672-59DF-89E68E3D0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141EA5D-67DE-D7FF-EFA5-ADE6C6D87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85" b="32761"/>
          <a:stretch>
            <a:fillRect/>
          </a:stretch>
        </p:blipFill>
        <p:spPr>
          <a:xfrm>
            <a:off x="779489" y="3333750"/>
            <a:ext cx="10199557" cy="3524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4F5F52-AEB8-64AA-F8BB-A583B8ED0A0B}"/>
              </a:ext>
            </a:extLst>
          </p:cNvPr>
          <p:cNvSpPr txBox="1"/>
          <p:nvPr/>
        </p:nvSpPr>
        <p:spPr>
          <a:xfrm>
            <a:off x="2500" y="989965"/>
            <a:ext cx="121895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**통합 예산 집행 관리 및 투명성 확보**</a:t>
            </a:r>
          </a:p>
          <a:p>
            <a:r>
              <a:rPr lang="ko-KR" altLang="en-US" dirty="0"/>
              <a:t>**핵심 기능:**</a:t>
            </a:r>
          </a:p>
          <a:p>
            <a:r>
              <a:rPr lang="ko-KR" altLang="en-US" dirty="0"/>
              <a:t>현장별 안전보건 **예산 계획 대비 집행 실적을 관리**하는 기능 제공</a:t>
            </a:r>
          </a:p>
          <a:p>
            <a:r>
              <a:rPr lang="ko-KR" altLang="en-US" dirty="0"/>
              <a:t>**영수증 등의 증빙 자료**를 시스템 내에서 관리하고 연동</a:t>
            </a:r>
          </a:p>
          <a:p>
            <a:r>
              <a:rPr lang="ko-KR" altLang="en-US" dirty="0"/>
              <a:t>**</a:t>
            </a:r>
            <a:r>
              <a:rPr lang="ko-KR" altLang="en-US" dirty="0" err="1"/>
              <a:t>네이버웍스</a:t>
            </a:r>
            <a:r>
              <a:rPr lang="ko-KR" altLang="en-US" dirty="0"/>
              <a:t> API 호출** 기능을 통해 안전보건 예산 품의 제목 등 데이터를 연동하여 업무 효율화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4E929FF3-070D-F558-370D-96BA9E24D5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3단계: 시스템 완성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FE14A299-DCD3-52A7-86A4-C96CCC4647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안전보건 예산 관리</a:t>
            </a:r>
          </a:p>
        </p:txBody>
      </p:sp>
    </p:spTree>
    <p:extLst>
      <p:ext uri="{BB962C8B-B14F-4D97-AF65-F5344CB8AC3E}">
        <p14:creationId xmlns:p14="http://schemas.microsoft.com/office/powerpoint/2010/main" val="703466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9C735-C17E-E8B6-1D0F-2F3E34710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D586E38-9F8C-61C0-4B36-FFB076A56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67" b="35898"/>
          <a:stretch>
            <a:fillRect/>
          </a:stretch>
        </p:blipFill>
        <p:spPr>
          <a:xfrm>
            <a:off x="442530" y="2859405"/>
            <a:ext cx="11306939" cy="3169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8BD16F-7F61-AFA9-D5DC-348586401147}"/>
              </a:ext>
            </a:extLst>
          </p:cNvPr>
          <p:cNvSpPr txBox="1"/>
          <p:nvPr/>
        </p:nvSpPr>
        <p:spPr>
          <a:xfrm>
            <a:off x="116800" y="1335616"/>
            <a:ext cx="12189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고령 기능인 등 집중 관리 대상자에게 스마트 </a:t>
            </a:r>
            <a:r>
              <a:rPr lang="ko-KR" altLang="en-US" dirty="0" err="1"/>
              <a:t>워치를</a:t>
            </a:r>
            <a:r>
              <a:rPr lang="ko-KR" altLang="en-US" dirty="0"/>
              <a:t> 연동</a:t>
            </a:r>
          </a:p>
          <a:p>
            <a:r>
              <a:rPr lang="ko-KR" altLang="en-US" dirty="0"/>
              <a:t>심박수, 활동량 등의 생체 신호를 실시간으로 체크하여 시스템으로 전송</a:t>
            </a:r>
          </a:p>
          <a:p>
            <a:r>
              <a:rPr lang="ko-KR" altLang="en-US" dirty="0"/>
              <a:t>위급 상황(심박수 급변 등) 발생 시 즉각적인 알림 및 모니터링을 통해 빠른 대응 체계 구축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CDC1FEF-CC6D-4A03-84CA-F08CE4CC1B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2단계: 고도화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E489D7D3-D594-6112-4F67-ACDC8B47A4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고령자 등 취약 기능인에 대한 실시간 생체 정보 모니터링</a:t>
            </a:r>
          </a:p>
        </p:txBody>
      </p:sp>
    </p:spTree>
    <p:extLst>
      <p:ext uri="{BB962C8B-B14F-4D97-AF65-F5344CB8AC3E}">
        <p14:creationId xmlns:p14="http://schemas.microsoft.com/office/powerpoint/2010/main" val="2393360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578504-923D-11C0-5787-D8554BF3D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C2A63E8-A51C-E4A3-FC42-89C4F1A787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07" b="33600"/>
          <a:stretch>
            <a:fillRect/>
          </a:stretch>
        </p:blipFill>
        <p:spPr>
          <a:xfrm>
            <a:off x="931888" y="3543300"/>
            <a:ext cx="10328224" cy="3314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DFCB0F-CA8D-D757-8753-8A954F619017}"/>
              </a:ext>
            </a:extLst>
          </p:cNvPr>
          <p:cNvSpPr txBox="1"/>
          <p:nvPr/>
        </p:nvSpPr>
        <p:spPr>
          <a:xfrm>
            <a:off x="2500" y="1133475"/>
            <a:ext cx="121895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현장 안전 성과를 객관적으로 측정하는 통합 지표 마련</a:t>
            </a:r>
          </a:p>
          <a:p>
            <a:r>
              <a:rPr lang="ko-KR" altLang="en-US" dirty="0"/>
              <a:t>서류 </a:t>
            </a:r>
            <a:r>
              <a:rPr lang="ko-KR" altLang="en-US" dirty="0" err="1"/>
              <a:t>제출율</a:t>
            </a:r>
            <a:r>
              <a:rPr lang="ko-KR" altLang="en-US" dirty="0"/>
              <a:t>, 본사 점검 결과, 현장 사고율 등 주요 안전 데이터를 통합하여 가중치를 부여</a:t>
            </a:r>
          </a:p>
          <a:p>
            <a:r>
              <a:rPr lang="ko-KR" altLang="en-US" dirty="0"/>
              <a:t>현장별 안전보건 활동 성과를 안전보건 종합적인 점수(KPI)로 산출하고 대시보드에 시각화</a:t>
            </a:r>
          </a:p>
          <a:p>
            <a:r>
              <a:rPr lang="ko-KR" altLang="en-US" dirty="0"/>
              <a:t>점수화를 통해 현장 간의 선의의 경쟁을 유도하고 안전 목표 달성을 촉진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B1DBF2A6-E26F-1EE4-F752-555051AD0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3단계: 시스템 완성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17CA3493-E129-8BDA-A7BC-F71696DCF4F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안전보건 종합점수(KPI) 산출</a:t>
            </a:r>
          </a:p>
        </p:txBody>
      </p:sp>
    </p:spTree>
    <p:extLst>
      <p:ext uri="{BB962C8B-B14F-4D97-AF65-F5344CB8AC3E}">
        <p14:creationId xmlns:p14="http://schemas.microsoft.com/office/powerpoint/2010/main" val="361862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AB437-75AF-0DDD-FB3A-716AC7D8B5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949C70C-08DD-40B2-46BD-ECA9741369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98" b="15120"/>
          <a:stretch>
            <a:fillRect/>
          </a:stretch>
        </p:blipFill>
        <p:spPr>
          <a:xfrm>
            <a:off x="2441359" y="3209456"/>
            <a:ext cx="6746362" cy="36485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5D1909-8E0F-6630-9DB6-5DB599DFAC16}"/>
              </a:ext>
            </a:extLst>
          </p:cNvPr>
          <p:cNvSpPr txBox="1"/>
          <p:nvPr/>
        </p:nvSpPr>
        <p:spPr>
          <a:xfrm>
            <a:off x="2500" y="858982"/>
            <a:ext cx="121895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1. 3단계: 시스템 완성</a:t>
            </a:r>
          </a:p>
          <a:p>
            <a:r>
              <a:rPr lang="ko-KR" altLang="en-US" dirty="0"/>
              <a:t>2. 점검 계획 및 시정조치 자동화</a:t>
            </a:r>
          </a:p>
          <a:p>
            <a:r>
              <a:rPr lang="ko-KR" altLang="en-US" dirty="0"/>
              <a:t>3. **본사 점검 프로세스의 효율화 및 추적 관리 강화**</a:t>
            </a:r>
          </a:p>
          <a:p>
            <a:r>
              <a:rPr lang="ko-KR" altLang="en-US" dirty="0"/>
              <a:t>4. **핵심 기능:**</a:t>
            </a:r>
          </a:p>
          <a:p>
            <a:r>
              <a:rPr lang="ko-KR" altLang="en-US" dirty="0"/>
              <a:t>5. 본사 점검 일정을 통합 캘린더를 통해 관리하고 현장에 공유</a:t>
            </a:r>
          </a:p>
          <a:p>
            <a:r>
              <a:rPr lang="ko-KR" altLang="en-US" dirty="0"/>
              <a:t>6. 점검 시 발견된 지적사항을 시스템에 등록하면 **시정조치 요구서가 자동으로 발행 및 전송**</a:t>
            </a:r>
          </a:p>
          <a:p>
            <a:r>
              <a:rPr lang="ko-KR" altLang="en-US" dirty="0"/>
              <a:t>7. 시정조치 진행 상황을 실시간으로 추적하고 </a:t>
            </a:r>
            <a:r>
              <a:rPr lang="ko-KR" altLang="en-US" dirty="0" err="1"/>
              <a:t>미이행</a:t>
            </a:r>
            <a:r>
              <a:rPr lang="ko-KR" altLang="en-US" dirty="0"/>
              <a:t> 현장에 대한 자동 알림 기능 제공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B3994C01-DE36-2550-D61C-358F9303E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3단계: 시스템 완성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88659812-6C8F-942D-FC37-1CDB71DC3B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555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F56F4-D658-EB26-4C45-05AC55F71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B1C8589D-DCFB-F181-500E-3748DD734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91" b="23694"/>
          <a:stretch>
            <a:fillRect/>
          </a:stretch>
        </p:blipFill>
        <p:spPr>
          <a:xfrm>
            <a:off x="3399300" y="2338467"/>
            <a:ext cx="8790200" cy="451953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1EAF197-C931-B233-EF8F-39CA859D393F}"/>
              </a:ext>
            </a:extLst>
          </p:cNvPr>
          <p:cNvSpPr txBox="1"/>
          <p:nvPr/>
        </p:nvSpPr>
        <p:spPr>
          <a:xfrm>
            <a:off x="0" y="1228314"/>
            <a:ext cx="12189500" cy="1441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/>
              <a:t>[전일 작업일보] 데이터를 기반으로 [금일 개인별 작업지시서] 자동 생성</a:t>
            </a:r>
            <a:endParaRPr lang="en-US" altLang="ko-KR" sz="1200" dirty="0"/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/>
              <a:t>기능인은 개인 스마트 기기를 통해 작업 시작 전 지정된 작업 내용과 위험요인 및 대책을 확인/동의**해야 작업 시작 가능</a:t>
            </a:r>
            <a:endParaRPr lang="en-US" altLang="ko-KR" sz="1200" dirty="0"/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/>
              <a:t>작업 완료 시 현장에서 </a:t>
            </a:r>
            <a:r>
              <a:rPr lang="en-US" altLang="ko-KR" sz="1200" dirty="0"/>
              <a:t>[</a:t>
            </a:r>
            <a:r>
              <a:rPr lang="ko-KR" altLang="en-US" sz="1200" dirty="0"/>
              <a:t>작업종료</a:t>
            </a:r>
            <a:r>
              <a:rPr lang="en-US" altLang="ko-KR" sz="1200" dirty="0"/>
              <a:t>]</a:t>
            </a:r>
            <a:r>
              <a:rPr lang="ko-KR" altLang="en-US" sz="1200" dirty="0"/>
              <a:t> 버튼 클릭과 동시에 사진을 업로드하여 작업 완료 인증 </a:t>
            </a:r>
            <a:r>
              <a:rPr lang="en-US" altLang="ko-KR" sz="1200" dirty="0"/>
              <a:t>(</a:t>
            </a:r>
            <a:r>
              <a:rPr lang="ko-KR" altLang="en-US" sz="1200" dirty="0"/>
              <a:t>작업종료 버튼 누름과 동시에 카메라 작동</a:t>
            </a:r>
            <a:r>
              <a:rPr lang="en-US" altLang="ko-KR" sz="1200" dirty="0"/>
              <a:t>)</a:t>
            </a:r>
            <a:endParaRPr lang="ko-KR" altLang="en-US" sz="1200" dirty="0"/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/>
              <a:t>현장관리자 </a:t>
            </a:r>
            <a:r>
              <a:rPr lang="ko-KR" altLang="en-US" sz="1200" dirty="0" err="1"/>
              <a:t>UI에</a:t>
            </a:r>
            <a:r>
              <a:rPr lang="ko-KR" altLang="en-US" sz="1200" dirty="0"/>
              <a:t> 기능인의 작업 종료 상황 및 </a:t>
            </a:r>
            <a:r>
              <a:rPr lang="ko-KR" altLang="en-US" sz="1200" b="1" dirty="0"/>
              <a:t>최종 위치 정보</a:t>
            </a:r>
            <a:r>
              <a:rPr lang="ko-KR" altLang="en-US" sz="1200" dirty="0"/>
              <a:t>가 실시간으로 표시되어 관리 용이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200" dirty="0"/>
              <a:t>기능인 개인별 작업 이력 및 위치 데이터가 데이터베이스에 축적</a:t>
            </a: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643ADEC5-0C30-A868-1B7F-1B14D1B3A8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  <a:p>
            <a:endParaRPr lang="ko-KR" altLang="en-US" dirty="0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7C2A80B4-5D59-BD57-75CA-3333C9A6BE1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개인별 스마트 작업지시 &amp; 완료 인증</a:t>
            </a:r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2F7EE0-5F10-DA02-E8D4-1212BB375375}"/>
              </a:ext>
            </a:extLst>
          </p:cNvPr>
          <p:cNvSpPr txBox="1"/>
          <p:nvPr/>
        </p:nvSpPr>
        <p:spPr>
          <a:xfrm>
            <a:off x="33252" y="858982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작업 시작 전 위험 인식 강화 및 작업 완료 이력 데이터화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76165F9-1A88-2DB2-F9E1-85EDEA76A794}"/>
              </a:ext>
            </a:extLst>
          </p:cNvPr>
          <p:cNvSpPr/>
          <p:nvPr/>
        </p:nvSpPr>
        <p:spPr>
          <a:xfrm>
            <a:off x="4216893" y="3098307"/>
            <a:ext cx="1358283" cy="124287"/>
          </a:xfrm>
          <a:prstGeom prst="rect">
            <a:avLst/>
          </a:prstGeom>
          <a:solidFill>
            <a:srgbClr val="4FAC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/>
              <a:t>작업일보 </a:t>
            </a:r>
            <a:r>
              <a:rPr lang="en-US" altLang="ko-KR" sz="1100" b="1" dirty="0"/>
              <a:t>- </a:t>
            </a:r>
            <a:r>
              <a:rPr lang="ko-KR" altLang="en-US" sz="1100" b="1" dirty="0"/>
              <a:t>명일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B532331-FEBA-1603-1741-18565C44AAB1}"/>
              </a:ext>
            </a:extLst>
          </p:cNvPr>
          <p:cNvSpPr/>
          <p:nvPr/>
        </p:nvSpPr>
        <p:spPr>
          <a:xfrm>
            <a:off x="6969919" y="2800656"/>
            <a:ext cx="964406" cy="217752"/>
          </a:xfrm>
          <a:prstGeom prst="rect">
            <a:avLst/>
          </a:prstGeom>
          <a:solidFill>
            <a:srgbClr val="4FACA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70" b="1"/>
              <a:t>금일 개인별 작업지시서</a:t>
            </a:r>
            <a:endParaRPr lang="ko-KR" altLang="en-US" sz="570" b="1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1D25F513-EB7F-38E1-742D-9E6E855FEE7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3104" b="49779"/>
          <a:stretch>
            <a:fillRect/>
          </a:stretch>
        </p:blipFill>
        <p:spPr>
          <a:xfrm>
            <a:off x="4174520" y="3279744"/>
            <a:ext cx="1588105" cy="80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54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87731-0F59-6B55-A74B-07A00BD9F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70742EF-8886-8AE6-8B63-08DD2D71C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94" b="31718"/>
          <a:stretch>
            <a:fillRect/>
          </a:stretch>
        </p:blipFill>
        <p:spPr>
          <a:xfrm>
            <a:off x="1003716" y="3069235"/>
            <a:ext cx="10184567" cy="31966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AB2E50-AB35-76AD-4F58-7560DBA21AC9}"/>
              </a:ext>
            </a:extLst>
          </p:cNvPr>
          <p:cNvSpPr txBox="1"/>
          <p:nvPr/>
        </p:nvSpPr>
        <p:spPr>
          <a:xfrm>
            <a:off x="0" y="989965"/>
            <a:ext cx="1219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1. 3단계: 시스템 완성</a:t>
            </a:r>
          </a:p>
          <a:p>
            <a:r>
              <a:rPr lang="ko-KR" altLang="en-US" dirty="0"/>
              <a:t>2. 현장 규모별 UI 커스터마이징</a:t>
            </a:r>
          </a:p>
          <a:p>
            <a:r>
              <a:rPr lang="ko-KR" altLang="en-US" dirty="0"/>
              <a:t>3. **현장 특성에 맞는 맞춤형 시스템 환경 제공**</a:t>
            </a:r>
          </a:p>
          <a:p>
            <a:r>
              <a:rPr lang="ko-KR" altLang="en-US" dirty="0"/>
              <a:t>4. **핵심 기능:**</a:t>
            </a:r>
          </a:p>
          <a:p>
            <a:r>
              <a:rPr lang="ko-KR" altLang="en-US" dirty="0"/>
              <a:t>5. 소규모 현장과 대규모 현장의 요구 사항 및 필요 기능이 다름을 고려</a:t>
            </a:r>
          </a:p>
          <a:p>
            <a:r>
              <a:rPr lang="ko-KR" altLang="en-US" dirty="0"/>
              <a:t>6. 현장 규모나 특성에 따라 시스템의 **메뉴 구성 항목을 ON/OFF 할 수 있는 커스터마이징 기능 제공**</a:t>
            </a:r>
          </a:p>
          <a:p>
            <a:r>
              <a:rPr lang="ko-KR" altLang="en-US" dirty="0"/>
              <a:t>7. 불필요한 기능 제거로 현장 사용자의 편의성 및 시스템 활용도 증대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439A5132-C619-8D51-8223-7D203C5F94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81D30565-E8A9-3C13-5379-2182ADEC95F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02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86E211-0010-03F8-8B9E-ADDFDB512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A8C580D3-954A-D1B7-AF60-F2BFEF34AB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525"/>
          <a:stretch>
            <a:fillRect/>
          </a:stretch>
        </p:blipFill>
        <p:spPr>
          <a:xfrm>
            <a:off x="1593788" y="1174631"/>
            <a:ext cx="10598212" cy="5683369"/>
          </a:xfrm>
          <a:prstGeom prst="rect">
            <a:avLst/>
          </a:prstGeom>
        </p:spPr>
      </p:pic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FE9249D9-B186-30C8-C2E5-74ECC60E8E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  <a:p>
            <a:endParaRPr lang="ko-KR" altLang="en-US" dirty="0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4C032EE7-C7C1-359B-7928-9BB6AE3F00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개인별 스마트 작업지시 &amp; 완료 인증 </a:t>
            </a:r>
            <a:r>
              <a:rPr lang="en-US" altLang="ko-KR" dirty="0"/>
              <a:t>– </a:t>
            </a:r>
            <a:r>
              <a:rPr lang="ko-KR" altLang="en-US" dirty="0"/>
              <a:t>기존 </a:t>
            </a:r>
            <a:r>
              <a:rPr lang="en-US" altLang="ko-KR" dirty="0"/>
              <a:t>ERP </a:t>
            </a:r>
            <a:r>
              <a:rPr lang="ko-KR" altLang="en-US" dirty="0"/>
              <a:t>→ </a:t>
            </a:r>
            <a:r>
              <a:rPr lang="en-US" altLang="ko-KR" dirty="0"/>
              <a:t>BESMA</a:t>
            </a:r>
            <a:r>
              <a:rPr lang="ko-KR" altLang="en-US" dirty="0"/>
              <a:t>연동</a:t>
            </a:r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5EA1D23-51C2-0352-4C10-B2ADF29CCEA5}"/>
              </a:ext>
            </a:extLst>
          </p:cNvPr>
          <p:cNvSpPr txBox="1"/>
          <p:nvPr/>
        </p:nvSpPr>
        <p:spPr>
          <a:xfrm>
            <a:off x="33252" y="805299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ERP </a:t>
            </a:r>
            <a:r>
              <a:rPr lang="ko-KR" altLang="en-US" dirty="0"/>
              <a:t>작업일보 변경 사항 </a:t>
            </a:r>
            <a:r>
              <a:rPr lang="en-US" altLang="ko-KR" dirty="0"/>
              <a:t>1 : </a:t>
            </a:r>
            <a:r>
              <a:rPr lang="ko-KR" altLang="en-US" dirty="0"/>
              <a:t>작업 </a:t>
            </a:r>
            <a:r>
              <a:rPr lang="ko-KR" altLang="en-US" dirty="0" err="1"/>
              <a:t>인원별</a:t>
            </a:r>
            <a:r>
              <a:rPr lang="ko-KR" altLang="en-US" dirty="0"/>
              <a:t> 위험요인 체크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9AB81778-0CDA-2372-EA5F-393D412C39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3104"/>
          <a:stretch>
            <a:fillRect/>
          </a:stretch>
        </p:blipFill>
        <p:spPr>
          <a:xfrm>
            <a:off x="90498" y="1174630"/>
            <a:ext cx="5493299" cy="5683369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C3690C8D-9113-87B1-2793-BA0317419710}"/>
              </a:ext>
            </a:extLst>
          </p:cNvPr>
          <p:cNvSpPr/>
          <p:nvPr/>
        </p:nvSpPr>
        <p:spPr>
          <a:xfrm>
            <a:off x="7058025" y="1408377"/>
            <a:ext cx="1334486" cy="276675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24A0BF5-DBA0-CD1B-BFA5-30A39B50C7B2}"/>
              </a:ext>
            </a:extLst>
          </p:cNvPr>
          <p:cNvGrpSpPr/>
          <p:nvPr/>
        </p:nvGrpSpPr>
        <p:grpSpPr>
          <a:xfrm>
            <a:off x="9351620" y="1174629"/>
            <a:ext cx="2781004" cy="2828220"/>
            <a:chOff x="8016536" y="1651247"/>
            <a:chExt cx="2781004" cy="2828220"/>
          </a:xfrm>
        </p:grpSpPr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0CF02473-73F6-5201-E2B1-89D65F9BAD5B}"/>
                </a:ext>
              </a:extLst>
            </p:cNvPr>
            <p:cNvCxnSpPr>
              <a:cxnSpLocks/>
            </p:cNvCxnSpPr>
            <p:nvPr/>
          </p:nvCxnSpPr>
          <p:spPr>
            <a:xfrm>
              <a:off x="8016536" y="1651247"/>
              <a:ext cx="2778831" cy="2778831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89D5A539-EA92-D651-EBDF-3AA9DF7B93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16536" y="1722387"/>
              <a:ext cx="2781004" cy="2757080"/>
            </a:xfrm>
            <a:prstGeom prst="line">
              <a:avLst/>
            </a:prstGeom>
            <a:ln w="571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BF76457-0C34-43E5-9A90-BA84BD759216}"/>
              </a:ext>
            </a:extLst>
          </p:cNvPr>
          <p:cNvSpPr/>
          <p:nvPr/>
        </p:nvSpPr>
        <p:spPr>
          <a:xfrm>
            <a:off x="5559878" y="1408377"/>
            <a:ext cx="1498147" cy="4562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위험요인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대책</a:t>
            </a:r>
            <a:endParaRPr lang="en-US" altLang="ko-KR" sz="1100" dirty="0">
              <a:solidFill>
                <a:schemeClr val="tx1"/>
              </a:solidFill>
            </a:endParaRP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ko-KR" altLang="en-US" sz="1100" dirty="0" err="1">
                <a:solidFill>
                  <a:schemeClr val="tx1"/>
                </a:solidFill>
              </a:rPr>
              <a:t>자재운반중</a:t>
            </a:r>
            <a:r>
              <a:rPr lang="ko-KR" altLang="en-US" sz="1100" dirty="0">
                <a:solidFill>
                  <a:schemeClr val="tx1"/>
                </a:solidFill>
              </a:rPr>
              <a:t> 전도</a:t>
            </a:r>
            <a:r>
              <a:rPr lang="en-US" altLang="ko-KR" sz="1100" dirty="0">
                <a:solidFill>
                  <a:schemeClr val="tx1"/>
                </a:solidFill>
              </a:rPr>
              <a:t>/…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822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F45C4-FAAA-9EDF-6331-13FBA9EF4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6E915E65-A79C-3529-593B-F529678385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1" r="40601"/>
          <a:stretch>
            <a:fillRect/>
          </a:stretch>
        </p:blipFill>
        <p:spPr>
          <a:xfrm>
            <a:off x="4052898" y="1174630"/>
            <a:ext cx="6958002" cy="5683369"/>
          </a:xfrm>
          <a:prstGeom prst="rect">
            <a:avLst/>
          </a:prstGeom>
        </p:spPr>
      </p:pic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C02B4520-2B02-F61E-B2FF-73E84D41F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  <a:p>
            <a:endParaRPr lang="ko-KR" altLang="en-US" dirty="0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CF3A1175-57AD-7922-2199-4087EE522A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개인별 스마트 작업지시 &amp; 완료 인증</a:t>
            </a:r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FD1DB1B-5F8A-8606-BA89-95A15B3CE8BB}"/>
              </a:ext>
            </a:extLst>
          </p:cNvPr>
          <p:cNvSpPr txBox="1"/>
          <p:nvPr/>
        </p:nvSpPr>
        <p:spPr>
          <a:xfrm>
            <a:off x="33252" y="805299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ERP </a:t>
            </a:r>
            <a:r>
              <a:rPr lang="ko-KR" altLang="en-US" dirty="0"/>
              <a:t>작업일보 변경 사항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6D0C7AC-ADB0-DC1B-B902-2DE0C2DF5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544" y="1416685"/>
            <a:ext cx="6173061" cy="42963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8ECA530A-C549-53B5-DF97-F8AC29EF69A6}"/>
              </a:ext>
            </a:extLst>
          </p:cNvPr>
          <p:cNvSpPr/>
          <p:nvPr/>
        </p:nvSpPr>
        <p:spPr>
          <a:xfrm>
            <a:off x="9448800" y="2676525"/>
            <a:ext cx="1085850" cy="28839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236F7D4-FF26-C33D-E312-B5C615D614A3}"/>
              </a:ext>
            </a:extLst>
          </p:cNvPr>
          <p:cNvSpPr/>
          <p:nvPr/>
        </p:nvSpPr>
        <p:spPr>
          <a:xfrm>
            <a:off x="9529671" y="858982"/>
            <a:ext cx="868029" cy="2957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전날작업 복사하기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D081A75-7F31-3A48-9D57-50ECB909BA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9671" y="3790798"/>
            <a:ext cx="1305107" cy="2172003"/>
          </a:xfrm>
          <a:prstGeom prst="rect">
            <a:avLst/>
          </a:prstGeom>
        </p:spPr>
      </p:pic>
      <p:sp>
        <p:nvSpPr>
          <p:cNvPr id="20" name="원호 19">
            <a:extLst>
              <a:ext uri="{FF2B5EF4-FFF2-40B4-BE49-F238E27FC236}">
                <a16:creationId xmlns:a16="http://schemas.microsoft.com/office/drawing/2014/main" id="{6269622F-75F9-3694-2220-31CACD07CA9A}"/>
              </a:ext>
            </a:extLst>
          </p:cNvPr>
          <p:cNvSpPr/>
          <p:nvPr/>
        </p:nvSpPr>
        <p:spPr>
          <a:xfrm>
            <a:off x="10048874" y="2314575"/>
            <a:ext cx="1305107" cy="2419350"/>
          </a:xfrm>
          <a:prstGeom prst="arc">
            <a:avLst>
              <a:gd name="adj1" fmla="val 16200000"/>
              <a:gd name="adj2" fmla="val 5459270"/>
            </a:avLst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586BF835-BF81-6CBA-81B7-782689E9FFD8}"/>
              </a:ext>
            </a:extLst>
          </p:cNvPr>
          <p:cNvCxnSpPr>
            <a:cxnSpLocks/>
            <a:stCxn id="20" idx="0"/>
          </p:cNvCxnSpPr>
          <p:nvPr/>
        </p:nvCxnSpPr>
        <p:spPr>
          <a:xfrm flipH="1">
            <a:off x="10487025" y="2314575"/>
            <a:ext cx="21440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BE58093-2504-E020-D976-32177F0C025D}"/>
              </a:ext>
            </a:extLst>
          </p:cNvPr>
          <p:cNvCxnSpPr>
            <a:cxnSpLocks/>
          </p:cNvCxnSpPr>
          <p:nvPr/>
        </p:nvCxnSpPr>
        <p:spPr>
          <a:xfrm flipH="1" flipV="1">
            <a:off x="5067300" y="1981200"/>
            <a:ext cx="4362449" cy="84904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8045AF9-73B8-C80C-60F1-0BB0901C0D1E}"/>
              </a:ext>
            </a:extLst>
          </p:cNvPr>
          <p:cNvSpPr/>
          <p:nvPr/>
        </p:nvSpPr>
        <p:spPr>
          <a:xfrm>
            <a:off x="3709817" y="5389624"/>
            <a:ext cx="805033" cy="2396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팀원 포함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6A537F60-5CFF-9A95-759F-1EF2ACBB641C}"/>
              </a:ext>
            </a:extLst>
          </p:cNvPr>
          <p:cNvSpPr/>
          <p:nvPr/>
        </p:nvSpPr>
        <p:spPr>
          <a:xfrm>
            <a:off x="3569408" y="5297118"/>
            <a:ext cx="1085850" cy="41594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C1DBCFB-3C7B-B2DC-3605-42BAC55B4A33}"/>
              </a:ext>
            </a:extLst>
          </p:cNvPr>
          <p:cNvCxnSpPr>
            <a:cxnSpLocks/>
          </p:cNvCxnSpPr>
          <p:nvPr/>
        </p:nvCxnSpPr>
        <p:spPr>
          <a:xfrm flipV="1">
            <a:off x="4112333" y="4545030"/>
            <a:ext cx="154867" cy="7235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5269836-0803-CA4B-E988-19F66F571897}"/>
              </a:ext>
            </a:extLst>
          </p:cNvPr>
          <p:cNvCxnSpPr>
            <a:cxnSpLocks/>
          </p:cNvCxnSpPr>
          <p:nvPr/>
        </p:nvCxnSpPr>
        <p:spPr>
          <a:xfrm flipH="1" flipV="1">
            <a:off x="2387432" y="2820722"/>
            <a:ext cx="1724901" cy="24301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DA2C0B38-078D-DB73-CBF0-89202A2E7FBC}"/>
              </a:ext>
            </a:extLst>
          </p:cNvPr>
          <p:cNvCxnSpPr>
            <a:cxnSpLocks/>
          </p:cNvCxnSpPr>
          <p:nvPr/>
        </p:nvCxnSpPr>
        <p:spPr>
          <a:xfrm flipV="1">
            <a:off x="4121858" y="3314442"/>
            <a:ext cx="204777" cy="19364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75DE4C04-C8FE-541D-A7B8-0A6F3ED72295}"/>
              </a:ext>
            </a:extLst>
          </p:cNvPr>
          <p:cNvCxnSpPr>
            <a:cxnSpLocks/>
          </p:cNvCxnSpPr>
          <p:nvPr/>
        </p:nvCxnSpPr>
        <p:spPr>
          <a:xfrm flipH="1" flipV="1">
            <a:off x="467127" y="5141792"/>
            <a:ext cx="3654731" cy="11793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BB3D7DB6-902A-90B1-BC56-8738A3883107}"/>
              </a:ext>
            </a:extLst>
          </p:cNvPr>
          <p:cNvCxnSpPr>
            <a:cxnSpLocks/>
          </p:cNvCxnSpPr>
          <p:nvPr/>
        </p:nvCxnSpPr>
        <p:spPr>
          <a:xfrm flipH="1" flipV="1">
            <a:off x="448077" y="2545844"/>
            <a:ext cx="3664256" cy="27138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D28A9BFC-C7E8-B7D0-25C4-C451B8C8F233}"/>
              </a:ext>
            </a:extLst>
          </p:cNvPr>
          <p:cNvCxnSpPr>
            <a:cxnSpLocks/>
          </p:cNvCxnSpPr>
          <p:nvPr/>
        </p:nvCxnSpPr>
        <p:spPr>
          <a:xfrm flipH="1" flipV="1">
            <a:off x="477795" y="2156570"/>
            <a:ext cx="3653588" cy="31031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F2B948DD-6D5D-B21D-5FF4-DB3A75096F1E}"/>
              </a:ext>
            </a:extLst>
          </p:cNvPr>
          <p:cNvSpPr/>
          <p:nvPr/>
        </p:nvSpPr>
        <p:spPr>
          <a:xfrm>
            <a:off x="4795667" y="5377874"/>
            <a:ext cx="868029" cy="29573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전날작업 복사하기</a:t>
            </a:r>
          </a:p>
        </p:txBody>
      </p:sp>
    </p:spTree>
    <p:extLst>
      <p:ext uri="{BB962C8B-B14F-4D97-AF65-F5344CB8AC3E}">
        <p14:creationId xmlns:p14="http://schemas.microsoft.com/office/powerpoint/2010/main" val="1623692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0EDD7-0957-8850-0499-3B17D3DA3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49B6A98-02B7-2D20-F1AE-082223340D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525"/>
          <a:stretch>
            <a:fillRect/>
          </a:stretch>
        </p:blipFill>
        <p:spPr>
          <a:xfrm>
            <a:off x="155606" y="1174631"/>
            <a:ext cx="10598212" cy="5683369"/>
          </a:xfrm>
          <a:prstGeom prst="rect">
            <a:avLst/>
          </a:prstGeom>
        </p:spPr>
      </p:pic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51431953-B5F6-CF77-8DB3-A039CD9530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  <a:p>
            <a:endParaRPr lang="ko-KR" altLang="en-US" dirty="0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6EB4ECCC-27D7-4045-D492-B71890F338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개인별 스마트 작업지시 &amp; 완료 인증 </a:t>
            </a:r>
            <a:r>
              <a:rPr lang="en-US" altLang="ko-KR" dirty="0"/>
              <a:t>– </a:t>
            </a:r>
            <a:r>
              <a:rPr lang="ko-KR" altLang="en-US" dirty="0"/>
              <a:t>기존 </a:t>
            </a:r>
            <a:r>
              <a:rPr lang="en-US" altLang="ko-KR" dirty="0"/>
              <a:t>ERP </a:t>
            </a:r>
            <a:r>
              <a:rPr lang="ko-KR" altLang="en-US" dirty="0"/>
              <a:t>→ </a:t>
            </a:r>
            <a:r>
              <a:rPr lang="en-US" altLang="ko-KR" dirty="0"/>
              <a:t>BESMA</a:t>
            </a:r>
            <a:r>
              <a:rPr lang="ko-KR" altLang="en-US" dirty="0"/>
              <a:t>연동</a:t>
            </a:r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6679B0-428C-1AE0-BF1D-819C1D1DC480}"/>
              </a:ext>
            </a:extLst>
          </p:cNvPr>
          <p:cNvSpPr txBox="1"/>
          <p:nvPr/>
        </p:nvSpPr>
        <p:spPr>
          <a:xfrm>
            <a:off x="33252" y="805299"/>
            <a:ext cx="6121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ERP </a:t>
            </a:r>
            <a:r>
              <a:rPr lang="ko-KR" altLang="en-US" dirty="0"/>
              <a:t>작업일보 변경 사항 </a:t>
            </a:r>
            <a:r>
              <a:rPr lang="en-US" altLang="ko-KR" dirty="0"/>
              <a:t>2 : </a:t>
            </a:r>
            <a:r>
              <a:rPr lang="ko-KR" altLang="en-US" dirty="0"/>
              <a:t>작업에 따른 </a:t>
            </a:r>
            <a:r>
              <a:rPr lang="en-US" altLang="ko-KR" dirty="0"/>
              <a:t>TBM</a:t>
            </a:r>
            <a:r>
              <a:rPr lang="ko-KR" altLang="en-US" dirty="0"/>
              <a:t>일지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F0B7362-83E2-FE95-9394-62B4DE107A14}"/>
              </a:ext>
            </a:extLst>
          </p:cNvPr>
          <p:cNvSpPr/>
          <p:nvPr/>
        </p:nvSpPr>
        <p:spPr>
          <a:xfrm>
            <a:off x="5504642" y="1601352"/>
            <a:ext cx="1334486" cy="106195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944C0DA-36B6-ADD3-F60A-057370EF1CFB}"/>
              </a:ext>
            </a:extLst>
          </p:cNvPr>
          <p:cNvSpPr/>
          <p:nvPr/>
        </p:nvSpPr>
        <p:spPr>
          <a:xfrm>
            <a:off x="2869944" y="1408377"/>
            <a:ext cx="1498147" cy="4562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위험요인</a:t>
            </a:r>
            <a:r>
              <a:rPr lang="en-US" altLang="ko-KR" sz="1100" dirty="0">
                <a:solidFill>
                  <a:schemeClr val="tx1"/>
                </a:solidFill>
              </a:rPr>
              <a:t>/</a:t>
            </a:r>
            <a:r>
              <a:rPr lang="ko-KR" altLang="en-US" sz="1100" dirty="0">
                <a:solidFill>
                  <a:schemeClr val="tx1"/>
                </a:solidFill>
              </a:rPr>
              <a:t>대책</a:t>
            </a:r>
            <a:endParaRPr lang="en-US" altLang="ko-KR" sz="1100" dirty="0">
              <a:solidFill>
                <a:schemeClr val="tx1"/>
              </a:solidFill>
            </a:endParaRPr>
          </a:p>
          <a:p>
            <a:pPr algn="ctr"/>
            <a:endParaRPr lang="en-US" altLang="ko-KR" sz="1500" dirty="0">
              <a:solidFill>
                <a:schemeClr val="tx1"/>
              </a:solidFill>
            </a:endParaRPr>
          </a:p>
          <a:p>
            <a:r>
              <a:rPr lang="ko-KR" altLang="en-US" sz="1100" dirty="0" err="1">
                <a:solidFill>
                  <a:schemeClr val="tx1"/>
                </a:solidFill>
              </a:rPr>
              <a:t>자재운반중</a:t>
            </a:r>
            <a:r>
              <a:rPr lang="ko-KR" altLang="en-US" sz="1100" dirty="0">
                <a:solidFill>
                  <a:schemeClr val="tx1"/>
                </a:solidFill>
              </a:rPr>
              <a:t> 전도</a:t>
            </a:r>
            <a:r>
              <a:rPr lang="en-US" altLang="ko-KR" sz="1100" dirty="0">
                <a:solidFill>
                  <a:schemeClr val="tx1"/>
                </a:solidFill>
              </a:rPr>
              <a:t>/…</a:t>
            </a: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9EF2581-4595-734F-0BCB-133696EBC76C}"/>
              </a:ext>
            </a:extLst>
          </p:cNvPr>
          <p:cNvSpPr/>
          <p:nvPr/>
        </p:nvSpPr>
        <p:spPr>
          <a:xfrm>
            <a:off x="4368091" y="1408377"/>
            <a:ext cx="825346" cy="4562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중점 위험</a:t>
            </a:r>
            <a:endParaRPr lang="en-US" altLang="ko-KR" sz="1100" dirty="0">
              <a:solidFill>
                <a:schemeClr val="tx1"/>
              </a:solidFill>
            </a:endParaRPr>
          </a:p>
          <a:p>
            <a:pPr algn="ctr"/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O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02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C39F3-5C6F-6857-5AD8-F1B827080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89460B71-FC02-BC6E-227A-DB721D3DAE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  <a:p>
            <a:endParaRPr lang="ko-KR" altLang="en-US" dirty="0"/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6BDC903D-9748-ED19-0140-C0E06BE764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9674804"/>
              </p:ext>
            </p:extLst>
          </p:nvPr>
        </p:nvGraphicFramePr>
        <p:xfrm>
          <a:off x="3418701" y="563245"/>
          <a:ext cx="4350816" cy="3875400"/>
        </p:xfrm>
        <a:graphic>
          <a:graphicData uri="http://schemas.openxmlformats.org/drawingml/2006/table">
            <a:tbl>
              <a:tblPr/>
              <a:tblGrid>
                <a:gridCol w="271926">
                  <a:extLst>
                    <a:ext uri="{9D8B030D-6E8A-4147-A177-3AD203B41FA5}">
                      <a16:colId xmlns:a16="http://schemas.microsoft.com/office/drawing/2014/main" val="1302349978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3877037419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3533811910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429421588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2322773137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2769622606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2814563517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3656407708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2390111309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1141661703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3380388434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1831263320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2488659879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2301962662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668755607"/>
                    </a:ext>
                  </a:extLst>
                </a:gridCol>
                <a:gridCol w="271926">
                  <a:extLst>
                    <a:ext uri="{9D8B030D-6E8A-4147-A177-3AD203B41FA5}">
                      <a16:colId xmlns:a16="http://schemas.microsoft.com/office/drawing/2014/main" val="790538135"/>
                    </a:ext>
                  </a:extLst>
                </a:gridCol>
              </a:tblGrid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6313487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4648447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1221155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7076983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3286890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0267632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9263877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2868641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8279828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6782612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620294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2605501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801239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4642626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1948712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4775682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7453271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6854813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2621062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521557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1622745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3616921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4798905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5237309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6674358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043862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35696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7248782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1298196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3684426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9264320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45968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5295872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5764176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8596350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652402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1188040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3858233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5084830"/>
                  </a:ext>
                </a:extLst>
              </a:tr>
              <a:tr h="96885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endParaRPr lang="ko-KR" alt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6033290"/>
                  </a:ext>
                </a:extLst>
              </a:tr>
            </a:tbl>
          </a:graphicData>
        </a:graphic>
      </p:graphicFrame>
      <p:pic>
        <p:nvPicPr>
          <p:cNvPr id="14" name="그림 13">
            <a:extLst>
              <a:ext uri="{FF2B5EF4-FFF2-40B4-BE49-F238E27FC236}">
                <a16:creationId xmlns:a16="http://schemas.microsoft.com/office/drawing/2014/main" id="{F8666971-BF86-2111-1F36-2D18F1D1E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6420" y="553771"/>
            <a:ext cx="8009959" cy="6246943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6BFAA739-9B57-EAEC-3A30-CC695250CA87}"/>
              </a:ext>
            </a:extLst>
          </p:cNvPr>
          <p:cNvSpPr/>
          <p:nvPr/>
        </p:nvSpPr>
        <p:spPr>
          <a:xfrm>
            <a:off x="3565244" y="1079030"/>
            <a:ext cx="1883056" cy="51620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ko-KR" altLang="en-US" sz="1100"/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B917F522-414E-7D3B-4A64-28AA76CD96A9}"/>
              </a:ext>
            </a:extLst>
          </p:cNvPr>
          <p:cNvSpPr txBox="1"/>
          <p:nvPr/>
        </p:nvSpPr>
        <p:spPr>
          <a:xfrm>
            <a:off x="7740170" y="807126"/>
            <a:ext cx="1080456" cy="271904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accent1">
                <a:shade val="1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500" dirty="0"/>
              <a:t>기간지정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3F64525-DAFD-2E4F-575F-2341B4A64F6C}"/>
              </a:ext>
            </a:extLst>
          </p:cNvPr>
          <p:cNvSpPr/>
          <p:nvPr/>
        </p:nvSpPr>
        <p:spPr>
          <a:xfrm>
            <a:off x="7420843" y="662390"/>
            <a:ext cx="1617513" cy="56137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ko-KR" altLang="en-US" sz="1100"/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12910FF5-874F-CF06-4E38-D916E6C3C5F7}"/>
              </a:ext>
            </a:extLst>
          </p:cNvPr>
          <p:cNvSpPr txBox="1"/>
          <p:nvPr/>
        </p:nvSpPr>
        <p:spPr>
          <a:xfrm>
            <a:off x="317488" y="1079030"/>
            <a:ext cx="2927042" cy="4100192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accent1">
                <a:shade val="1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500" dirty="0"/>
              <a:t>1. </a:t>
            </a:r>
            <a:r>
              <a:rPr lang="ko-KR" altLang="en-US" sz="1500" dirty="0"/>
              <a:t>대분류 </a:t>
            </a:r>
            <a:r>
              <a:rPr lang="en-US" altLang="ko-KR" sz="1500" dirty="0"/>
              <a:t>: </a:t>
            </a:r>
            <a:r>
              <a:rPr lang="ko-KR" altLang="en-US" sz="1500" dirty="0"/>
              <a:t>직종선택</a:t>
            </a:r>
            <a:br>
              <a:rPr lang="en-US" altLang="ko-KR" sz="1500" dirty="0"/>
            </a:br>
            <a:r>
              <a:rPr lang="en-US" altLang="ko-KR" sz="1500" dirty="0"/>
              <a:t>2. </a:t>
            </a:r>
            <a:r>
              <a:rPr lang="ko-KR" altLang="en-US" sz="1500" dirty="0"/>
              <a:t>중분류 </a:t>
            </a:r>
            <a:r>
              <a:rPr lang="en-US" altLang="ko-KR" sz="1500" dirty="0"/>
              <a:t>: </a:t>
            </a:r>
            <a:r>
              <a:rPr lang="ko-KR" altLang="en-US" sz="1500" dirty="0"/>
              <a:t>팀장</a:t>
            </a:r>
            <a:br>
              <a:rPr lang="en-US" altLang="ko-KR" sz="1500" dirty="0"/>
            </a:br>
            <a:r>
              <a:rPr lang="en-US" altLang="ko-KR" sz="1500" dirty="0"/>
              <a:t>3. </a:t>
            </a:r>
            <a:r>
              <a:rPr lang="ko-KR" altLang="en-US" sz="1500" dirty="0"/>
              <a:t>소분류 </a:t>
            </a:r>
            <a:r>
              <a:rPr lang="en-US" altLang="ko-KR" sz="1500" dirty="0"/>
              <a:t>: </a:t>
            </a:r>
            <a:r>
              <a:rPr lang="ko-KR" altLang="en-US" sz="1500" dirty="0"/>
              <a:t>체크한 이름의 인원만 선택</a:t>
            </a:r>
            <a:endParaRPr lang="en-US" altLang="ko-KR" sz="1500" dirty="0"/>
          </a:p>
          <a:p>
            <a:endParaRPr lang="en-US" altLang="ko-KR" sz="1500" dirty="0"/>
          </a:p>
          <a:p>
            <a:endParaRPr lang="en-US" altLang="ko-KR" sz="1500" dirty="0"/>
          </a:p>
          <a:p>
            <a:r>
              <a:rPr lang="ko-KR" altLang="en-US" sz="1500" dirty="0"/>
              <a:t>현재 </a:t>
            </a:r>
            <a:r>
              <a:rPr lang="en-US" altLang="ko-KR" sz="1500" dirty="0"/>
              <a:t>ERP </a:t>
            </a:r>
            <a:r>
              <a:rPr lang="ko-KR" altLang="en-US" sz="1500" dirty="0"/>
              <a:t>지급명세서는 월별로 전체인원을 모두 집계하여 엑셀변환이 되는 상황</a:t>
            </a:r>
            <a:endParaRPr lang="en-US" altLang="ko-KR" sz="1500" dirty="0"/>
          </a:p>
          <a:p>
            <a:r>
              <a:rPr lang="ko-KR" altLang="en-US" sz="1500" dirty="0"/>
              <a:t>추후 각 직종별 투입집계</a:t>
            </a:r>
            <a:r>
              <a:rPr lang="en-US" altLang="ko-KR" sz="1500" baseline="0" dirty="0"/>
              <a:t> (</a:t>
            </a:r>
            <a:r>
              <a:rPr lang="ko-KR" altLang="en-US" sz="1500" baseline="0" dirty="0"/>
              <a:t>정산 시</a:t>
            </a:r>
            <a:r>
              <a:rPr lang="en-US" altLang="ko-KR" sz="1500" baseline="0" dirty="0"/>
              <a:t>) </a:t>
            </a:r>
            <a:r>
              <a:rPr lang="ko-KR" altLang="en-US" sz="1500" baseline="0" dirty="0"/>
              <a:t>세분화하여 </a:t>
            </a:r>
            <a:r>
              <a:rPr lang="ko-KR" altLang="en-US" sz="1500" baseline="0" dirty="0" err="1"/>
              <a:t>분류해야하는</a:t>
            </a:r>
            <a:r>
              <a:rPr lang="ko-KR" altLang="en-US" sz="1500" baseline="0" dirty="0"/>
              <a:t> 상황 발생</a:t>
            </a:r>
            <a:endParaRPr lang="en-US" altLang="ko-KR" sz="1500" baseline="0" dirty="0"/>
          </a:p>
          <a:p>
            <a:endParaRPr lang="en-US" altLang="ko-KR" sz="1500" baseline="0" dirty="0"/>
          </a:p>
          <a:p>
            <a:endParaRPr lang="en-US" altLang="ko-KR" sz="1500" baseline="0" dirty="0"/>
          </a:p>
          <a:p>
            <a:r>
              <a:rPr lang="ko-KR" altLang="en-US" sz="1500" baseline="0" dirty="0"/>
              <a:t>엑셀 필터링 기능처럼</a:t>
            </a:r>
            <a:r>
              <a:rPr lang="en-US" altLang="ko-KR" sz="1500" baseline="0" dirty="0"/>
              <a:t>, </a:t>
            </a:r>
            <a:r>
              <a:rPr lang="ko-KR" altLang="en-US" sz="1500" baseline="0" dirty="0"/>
              <a:t>내가 원하는 직종</a:t>
            </a:r>
            <a:r>
              <a:rPr lang="en-US" altLang="ko-KR" sz="1500" baseline="0" dirty="0"/>
              <a:t> / </a:t>
            </a:r>
            <a:r>
              <a:rPr lang="ko-KR" altLang="en-US" sz="1500" baseline="0" dirty="0"/>
              <a:t>팀장 </a:t>
            </a:r>
            <a:r>
              <a:rPr lang="en-US" altLang="ko-KR" sz="1500" baseline="0" dirty="0"/>
              <a:t>/ </a:t>
            </a:r>
            <a:r>
              <a:rPr lang="ko-KR" altLang="en-US" sz="1500" baseline="0" dirty="0"/>
              <a:t>특정 인원만 집계</a:t>
            </a:r>
            <a:endParaRPr lang="en-US" altLang="ko-KR" sz="1500" baseline="0" dirty="0"/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0F70CCDC-2A38-8119-330B-A233BCA8924D}"/>
              </a:ext>
            </a:extLst>
          </p:cNvPr>
          <p:cNvSpPr txBox="1"/>
          <p:nvPr/>
        </p:nvSpPr>
        <p:spPr>
          <a:xfrm>
            <a:off x="7296504" y="1573886"/>
            <a:ext cx="3671533" cy="1176523"/>
          </a:xfrm>
          <a:prstGeom prst="rect">
            <a:avLst/>
          </a:prstGeom>
          <a:solidFill>
            <a:schemeClr val="lt1"/>
          </a:solidFill>
          <a:ln w="9525" cmpd="sng">
            <a:solidFill>
              <a:schemeClr val="accent1">
                <a:shade val="1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500" dirty="0"/>
              <a:t>현재는 각 월단위로 </a:t>
            </a:r>
            <a:r>
              <a:rPr lang="ko-KR" altLang="en-US" sz="1500" dirty="0" err="1"/>
              <a:t>엑셀변환해야함</a:t>
            </a:r>
            <a:r>
              <a:rPr lang="en-US" altLang="ko-KR" sz="1500" dirty="0"/>
              <a:t>.</a:t>
            </a:r>
          </a:p>
          <a:p>
            <a:r>
              <a:rPr lang="ko-KR" altLang="en-US" sz="1500" baseline="0" dirty="0"/>
              <a:t>기간을 정해서 한번에 엑셀변환</a:t>
            </a:r>
            <a:r>
              <a:rPr lang="en-US" altLang="ko-KR" sz="1500" baseline="0" dirty="0"/>
              <a:t> </a:t>
            </a:r>
            <a:r>
              <a:rPr lang="ko-KR" altLang="en-US" sz="1500" baseline="0" dirty="0"/>
              <a:t>기능</a:t>
            </a:r>
            <a:endParaRPr lang="en-US" altLang="ko-KR" sz="1500" baseline="0" dirty="0"/>
          </a:p>
          <a:p>
            <a:r>
              <a:rPr lang="en-US" altLang="ko-KR" sz="1500" baseline="0" dirty="0"/>
              <a:t>ex : 25</a:t>
            </a:r>
            <a:r>
              <a:rPr lang="ko-KR" altLang="en-US" sz="1500" baseline="0" dirty="0"/>
              <a:t>년도 </a:t>
            </a:r>
            <a:r>
              <a:rPr lang="en-US" altLang="ko-KR" sz="1500" baseline="0" dirty="0"/>
              <a:t>1</a:t>
            </a:r>
            <a:r>
              <a:rPr lang="ko-KR" altLang="en-US" sz="1500" baseline="0" dirty="0"/>
              <a:t>월</a:t>
            </a:r>
            <a:r>
              <a:rPr lang="en-US" altLang="ko-KR" sz="1500" baseline="0" dirty="0"/>
              <a:t>~ 26</a:t>
            </a:r>
            <a:r>
              <a:rPr lang="ko-KR" altLang="en-US" sz="1500" baseline="0" dirty="0"/>
              <a:t>년도 </a:t>
            </a:r>
            <a:r>
              <a:rPr lang="en-US" altLang="ko-KR" sz="1500" baseline="0" dirty="0"/>
              <a:t>12</a:t>
            </a:r>
            <a:r>
              <a:rPr lang="ko-KR" altLang="en-US" sz="1500" baseline="0" dirty="0"/>
              <a:t>월</a:t>
            </a:r>
            <a:endParaRPr lang="en-US" altLang="ko-KR" sz="1500" baseline="0" dirty="0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2513E7F5-359B-40F2-CD57-7847955D3A8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252" y="519703"/>
            <a:ext cx="6001788" cy="295737"/>
          </a:xfrm>
          <a:solidFill>
            <a:schemeClr val="bg1"/>
          </a:solidFill>
        </p:spPr>
        <p:txBody>
          <a:bodyPr/>
          <a:lstStyle/>
          <a:p>
            <a:r>
              <a:rPr lang="ko-KR" altLang="en-US" dirty="0"/>
              <a:t>개인별 스마트 작업지시 &amp; 완료 인증 </a:t>
            </a:r>
            <a:r>
              <a:rPr lang="en-US" altLang="ko-KR" dirty="0"/>
              <a:t>– </a:t>
            </a:r>
            <a:r>
              <a:rPr lang="ko-KR" altLang="en-US" sz="1800" dirty="0"/>
              <a:t>기존 </a:t>
            </a:r>
            <a:r>
              <a:rPr lang="en-US" altLang="ko-KR" sz="1800" dirty="0"/>
              <a:t>ERP</a:t>
            </a:r>
            <a:endParaRPr lang="ko-KR" altLang="en-US" sz="18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1349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446FB-CA23-B4F8-B334-2E7A20D69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07704C6-C1C5-99CC-2715-FCE5BB6A274C}"/>
              </a:ext>
            </a:extLst>
          </p:cNvPr>
          <p:cNvSpPr txBox="1"/>
          <p:nvPr/>
        </p:nvSpPr>
        <p:spPr>
          <a:xfrm>
            <a:off x="0" y="858982"/>
            <a:ext cx="1219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기능인에게 점수에 따른 안전</a:t>
            </a:r>
            <a:r>
              <a:rPr lang="en-US" altLang="ko-KR" dirty="0"/>
              <a:t>/</a:t>
            </a:r>
            <a:r>
              <a:rPr lang="ko-KR" altLang="en-US" dirty="0"/>
              <a:t>품질 등급을 부여하여 계속채용 또는 제재를 가하는 제도</a:t>
            </a:r>
          </a:p>
          <a:p>
            <a:endParaRPr lang="en-US" altLang="ko-KR" dirty="0"/>
          </a:p>
          <a:p>
            <a:r>
              <a:rPr lang="ko-KR" altLang="en-US" dirty="0"/>
              <a:t>기능인에 대하여 현장소장이 매월</a:t>
            </a:r>
            <a:r>
              <a:rPr lang="en-US" altLang="ko-KR" dirty="0"/>
              <a:t>(</a:t>
            </a:r>
            <a:r>
              <a:rPr lang="ko-KR" altLang="en-US" dirty="0"/>
              <a:t>주기는 </a:t>
            </a:r>
            <a:r>
              <a:rPr lang="ko-KR" altLang="en-US" dirty="0" err="1"/>
              <a:t>미확정</a:t>
            </a:r>
            <a:r>
              <a:rPr lang="en-US" altLang="ko-KR" dirty="0"/>
              <a:t>) 1</a:t>
            </a:r>
            <a:r>
              <a:rPr lang="ko-KR" altLang="en-US" dirty="0"/>
              <a:t>회 소속 기능인에 대하여 평가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S, A, B, C </a:t>
            </a:r>
            <a:r>
              <a:rPr lang="ko-KR" altLang="en-US" dirty="0"/>
              <a:t>등급으로 나뉘며</a:t>
            </a:r>
            <a:r>
              <a:rPr lang="en-US" altLang="ko-KR" dirty="0"/>
              <a:t>, C </a:t>
            </a:r>
            <a:r>
              <a:rPr lang="ko-KR" altLang="en-US" dirty="0"/>
              <a:t>등급은 </a:t>
            </a:r>
            <a:r>
              <a:rPr lang="en-US" altLang="ko-KR" dirty="0"/>
              <a:t>ERP </a:t>
            </a:r>
            <a:r>
              <a:rPr lang="ko-KR" altLang="en-US" dirty="0"/>
              <a:t>등록 시 경고</a:t>
            </a:r>
            <a:r>
              <a:rPr lang="en-US" altLang="ko-KR" dirty="0"/>
              <a:t>. </a:t>
            </a:r>
            <a:r>
              <a:rPr lang="ko-KR" altLang="en-US" dirty="0"/>
              <a:t>예시</a:t>
            </a:r>
            <a:r>
              <a:rPr lang="en-US" altLang="ko-KR" dirty="0"/>
              <a:t>: “</a:t>
            </a:r>
            <a:r>
              <a:rPr lang="ko-KR" altLang="en-US" dirty="0"/>
              <a:t>기능인등급제 </a:t>
            </a:r>
            <a:r>
              <a:rPr lang="en-US" altLang="ko-KR" dirty="0"/>
              <a:t>C</a:t>
            </a:r>
            <a:r>
              <a:rPr lang="ko-KR" altLang="en-US" dirty="0"/>
              <a:t>급 인원이므로 채용불가</a:t>
            </a:r>
            <a:r>
              <a:rPr lang="en-US" altLang="ko-KR" dirty="0"/>
              <a:t>“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369FC4BD-4C1F-9818-FC40-3850BF481E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806FAB65-963A-DB2D-1788-6A541206F1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기능인 등급제</a:t>
            </a:r>
          </a:p>
        </p:txBody>
      </p:sp>
    </p:spTree>
    <p:extLst>
      <p:ext uri="{BB962C8B-B14F-4D97-AF65-F5344CB8AC3E}">
        <p14:creationId xmlns:p14="http://schemas.microsoft.com/office/powerpoint/2010/main" val="1915215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DBDE7B-3F03-D0C8-CC84-6F808A28F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1F7BE3E-5D60-DCB4-3623-E98AA0C3F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92" b="10286"/>
          <a:stretch>
            <a:fillRect/>
          </a:stretch>
        </p:blipFill>
        <p:spPr>
          <a:xfrm>
            <a:off x="2266950" y="1020376"/>
            <a:ext cx="7929174" cy="58376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504A4D-68CA-44BE-46E4-2F72F4442975}"/>
              </a:ext>
            </a:extLst>
          </p:cNvPr>
          <p:cNvSpPr txBox="1"/>
          <p:nvPr/>
        </p:nvSpPr>
        <p:spPr>
          <a:xfrm>
            <a:off x="0" y="858982"/>
            <a:ext cx="1219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기능인 참여 기반의 안전문화 확산 및 동기 부여</a:t>
            </a:r>
          </a:p>
          <a:p>
            <a:r>
              <a:rPr lang="ko-KR" altLang="en-US" dirty="0"/>
              <a:t>위험요인 신고 시</a:t>
            </a:r>
            <a:r>
              <a:rPr lang="en-US" altLang="ko-KR" dirty="0"/>
              <a:t>, </a:t>
            </a:r>
            <a:r>
              <a:rPr lang="en-US" altLang="ko-KR" b="1" dirty="0"/>
              <a:t>“</a:t>
            </a:r>
            <a:r>
              <a:rPr lang="ko-KR" altLang="en-US" b="1" dirty="0"/>
              <a:t>의견 청취 관리대장</a:t>
            </a:r>
            <a:r>
              <a:rPr lang="en-US" altLang="ko-KR" b="1" dirty="0"/>
              <a:t>”</a:t>
            </a:r>
            <a:r>
              <a:rPr lang="ko-KR" altLang="en-US" b="1" dirty="0"/>
              <a:t>에 </a:t>
            </a:r>
            <a:r>
              <a:rPr lang="en-US" altLang="ko-KR" b="1" dirty="0"/>
              <a:t>[</a:t>
            </a:r>
            <a:r>
              <a:rPr lang="ko-KR" altLang="en-US" b="1" dirty="0"/>
              <a:t>의견 청취</a:t>
            </a:r>
            <a:r>
              <a:rPr lang="en-US" altLang="ko-KR" b="1" dirty="0"/>
              <a:t>]</a:t>
            </a:r>
            <a:r>
              <a:rPr lang="ko-KR" altLang="en-US" b="1" dirty="0"/>
              <a:t>로 기록</a:t>
            </a:r>
            <a:r>
              <a:rPr lang="en-US" altLang="ko-KR" b="1" dirty="0"/>
              <a:t>.</a:t>
            </a:r>
          </a:p>
          <a:p>
            <a:r>
              <a:rPr lang="ko-KR" altLang="en-US" dirty="0"/>
              <a:t>기능인이 위험 요인을 신고했을 경우, 1차(현장)와 2차(본사)의 점검 및 승인 점수를 체크</a:t>
            </a:r>
          </a:p>
          <a:p>
            <a:r>
              <a:rPr lang="ko-KR" altLang="en-US" dirty="0"/>
              <a:t>우수 신고자 점수는 **기능인등급제와 연동**하여 우수 기능인 선정 및 포상에 활용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6CC1A27-35BE-AE7F-9D47-FF986066F7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F7C9978E-D1DE-73F7-359D-FD1704C49F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위험요인 신고(의견청취) 및 포상 연동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FE94AE-B068-8663-9F2B-49613833F9AA}"/>
              </a:ext>
            </a:extLst>
          </p:cNvPr>
          <p:cNvSpPr txBox="1"/>
          <p:nvPr/>
        </p:nvSpPr>
        <p:spPr>
          <a:xfrm>
            <a:off x="2421731" y="3677578"/>
            <a:ext cx="188356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b="1" dirty="0"/>
              <a:t>기능인이 위험 요인을 신고</a:t>
            </a:r>
          </a:p>
        </p:txBody>
      </p:sp>
    </p:spTree>
    <p:extLst>
      <p:ext uri="{BB962C8B-B14F-4D97-AF65-F5344CB8AC3E}">
        <p14:creationId xmlns:p14="http://schemas.microsoft.com/office/powerpoint/2010/main" val="609450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A89CA-DD96-9C82-84B5-3F17887F2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5EA0FDE-29D0-FB8B-522D-0740F5D5E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66" b="24307"/>
          <a:stretch>
            <a:fillRect/>
          </a:stretch>
        </p:blipFill>
        <p:spPr>
          <a:xfrm>
            <a:off x="763900" y="1978701"/>
            <a:ext cx="10664199" cy="46844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4C905D-8727-56DD-0783-E04D8C8E7634}"/>
              </a:ext>
            </a:extLst>
          </p:cNvPr>
          <p:cNvSpPr txBox="1"/>
          <p:nvPr/>
        </p:nvSpPr>
        <p:spPr>
          <a:xfrm>
            <a:off x="33252" y="1101538"/>
            <a:ext cx="122313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버튼 클릭</a:t>
            </a:r>
            <a:r>
              <a:rPr lang="en-US" altLang="ko-KR" b="1" dirty="0"/>
              <a:t>:</a:t>
            </a:r>
            <a:r>
              <a:rPr lang="ko-KR" altLang="en-US" dirty="0"/>
              <a:t> 위급 상황 시 앱 내 </a:t>
            </a:r>
            <a:r>
              <a:rPr lang="en-US" altLang="ko-KR" dirty="0"/>
              <a:t>“</a:t>
            </a:r>
            <a:r>
              <a:rPr lang="ko-KR" altLang="en-US" dirty="0"/>
              <a:t>작업중지권</a:t>
            </a:r>
            <a:r>
              <a:rPr lang="en-US" altLang="ko-KR" dirty="0"/>
              <a:t>/SOS” </a:t>
            </a:r>
            <a:r>
              <a:rPr lang="ko-KR" altLang="en-US" dirty="0"/>
              <a:t>버튼 클릭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즉시 대응</a:t>
            </a:r>
            <a:r>
              <a:rPr lang="en-US" altLang="ko-KR" b="1" dirty="0"/>
              <a:t>:</a:t>
            </a:r>
            <a:r>
              <a:rPr lang="ko-KR" altLang="en-US" dirty="0"/>
              <a:t> 현장</a:t>
            </a:r>
            <a:r>
              <a:rPr lang="en-US" altLang="ko-KR" dirty="0"/>
              <a:t>/</a:t>
            </a:r>
            <a:r>
              <a:rPr lang="ko-KR" altLang="en-US" dirty="0"/>
              <a:t>본사 대시보드에 강력한 알람 팝업 → </a:t>
            </a:r>
            <a:r>
              <a:rPr lang="en-US" altLang="ko-KR" b="1" dirty="0"/>
              <a:t>“</a:t>
            </a:r>
            <a:r>
              <a:rPr lang="ko-KR" altLang="en-US" b="1" dirty="0"/>
              <a:t>의견 청취 관리대장</a:t>
            </a:r>
            <a:r>
              <a:rPr lang="en-US" altLang="ko-KR" b="1" dirty="0"/>
              <a:t>”</a:t>
            </a:r>
            <a:r>
              <a:rPr lang="ko-KR" altLang="en-US" b="1" dirty="0"/>
              <a:t>에 </a:t>
            </a:r>
            <a:r>
              <a:rPr lang="en-US" altLang="ko-KR" b="1" dirty="0"/>
              <a:t>[</a:t>
            </a:r>
            <a:r>
              <a:rPr lang="ko-KR" altLang="en-US" b="1" dirty="0"/>
              <a:t>작업중지권</a:t>
            </a:r>
            <a:r>
              <a:rPr lang="en-US" altLang="ko-KR" b="1" dirty="0"/>
              <a:t>]</a:t>
            </a:r>
            <a:r>
              <a:rPr lang="ko-KR" altLang="en-US" b="1" dirty="0"/>
              <a:t>으로 기록</a:t>
            </a:r>
            <a:r>
              <a:rPr lang="en-US" altLang="ko-KR" b="1" dirty="0"/>
              <a:t>.</a:t>
            </a:r>
            <a:endParaRPr lang="ko-KR" alt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b="1" dirty="0"/>
              <a:t>음성 녹음</a:t>
            </a:r>
            <a:r>
              <a:rPr lang="en-US" altLang="ko-KR" b="1" dirty="0"/>
              <a:t>:</a:t>
            </a:r>
            <a:r>
              <a:rPr lang="ko-KR" altLang="en-US" dirty="0"/>
              <a:t> 현장 상황 자동 녹음 및 텍스트</a:t>
            </a:r>
            <a:r>
              <a:rPr lang="en-US" altLang="ko-KR" dirty="0"/>
              <a:t>(STT) </a:t>
            </a:r>
            <a:r>
              <a:rPr lang="ko-KR" altLang="en-US" dirty="0"/>
              <a:t>변환 저장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DDB19E9B-EC67-1241-CE0F-73D4318F19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1단계: 초기 세팅 (MUST HAVE)</a:t>
            </a:r>
          </a:p>
          <a:p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40C19FD2-D8BB-E599-CCDA-976996D963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실시간 작업중지권 </a:t>
            </a:r>
            <a:r>
              <a:rPr lang="en-US" altLang="ko-KR" dirty="0"/>
              <a:t>(SOS) &amp; </a:t>
            </a:r>
            <a:r>
              <a:rPr lang="ko-KR" altLang="en-US" dirty="0"/>
              <a:t>음성 자동 변환</a:t>
            </a:r>
          </a:p>
        </p:txBody>
      </p:sp>
    </p:spTree>
    <p:extLst>
      <p:ext uri="{BB962C8B-B14F-4D97-AF65-F5344CB8AC3E}">
        <p14:creationId xmlns:p14="http://schemas.microsoft.com/office/powerpoint/2010/main" val="1771067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1108</TotalTime>
  <Words>1247</Words>
  <Application>Microsoft Office PowerPoint</Application>
  <PresentationFormat>와이드스크린</PresentationFormat>
  <Paragraphs>141</Paragraphs>
  <Slides>20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맑은 고딕</vt:lpstr>
      <vt:lpstr>함초롬바탕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정상익</dc:creator>
  <cp:lastModifiedBy>정상익</cp:lastModifiedBy>
  <cp:revision>16</cp:revision>
  <dcterms:created xsi:type="dcterms:W3CDTF">2025-12-10T00:39:57Z</dcterms:created>
  <dcterms:modified xsi:type="dcterms:W3CDTF">2026-01-02T00:31:08Z</dcterms:modified>
</cp:coreProperties>
</file>

<file path=docProps/thumbnail.jpeg>
</file>